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258" r:id="rId3"/>
    <p:sldId id="298" r:id="rId4"/>
    <p:sldId id="299" r:id="rId5"/>
    <p:sldId id="301" r:id="rId6"/>
    <p:sldId id="302" r:id="rId7"/>
    <p:sldId id="293" r:id="rId8"/>
    <p:sldId id="289" r:id="rId9"/>
    <p:sldId id="284" r:id="rId10"/>
    <p:sldId id="297" r:id="rId11"/>
    <p:sldId id="303" r:id="rId12"/>
  </p:sldIdLst>
  <p:sldSz cx="9144000" cy="6858000" type="screen4x3"/>
  <p:notesSz cx="6810375" cy="9942513"/>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Default Section" id="{7A510576-1054-473C-84CC-BC22A945D358}">
          <p14:sldIdLst>
            <p14:sldId id="257"/>
          </p14:sldIdLst>
        </p14:section>
        <p14:section name="Untitled Section" id="{BD288318-0550-4B9A-9E31-38A604380AD1}">
          <p14:sldIdLst>
            <p14:sldId id="258"/>
            <p14:sldId id="298"/>
            <p14:sldId id="299"/>
            <p14:sldId id="301"/>
            <p14:sldId id="302"/>
            <p14:sldId id="293"/>
            <p14:sldId id="289"/>
            <p14:sldId id="284"/>
            <p14:sldId id="297"/>
            <p14:sldId id="3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net Miranda" initials="C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66"/>
    <a:srgbClr val="B2B2B2"/>
    <a:srgbClr val="FF3300"/>
    <a:srgbClr val="996633"/>
    <a:srgbClr val="33CCCC"/>
    <a:srgbClr val="333333"/>
    <a:srgbClr val="0000FF"/>
    <a:srgbClr val="00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94475" autoAdjust="0"/>
  </p:normalViewPr>
  <p:slideViewPr>
    <p:cSldViewPr>
      <p:cViewPr varScale="1">
        <p:scale>
          <a:sx n="81" d="100"/>
          <a:sy n="81" d="100"/>
        </p:scale>
        <p:origin x="149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leen\Documents\MLS\clients\Beltox\Beltox_membership\membership%20evolution%20chart_20191105.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8"/>
    </mc:Choice>
    <mc:Fallback>
      <c:style val="8"/>
    </mc:Fallback>
  </mc:AlternateContent>
  <c:pivotSource>
    <c:name>[membership evolution chart_20191105.xlsm]Sheet1!PivotTable1</c:name>
    <c:fmtId val="72"/>
  </c:pivotSource>
  <c:chart>
    <c:autoTitleDeleted val="1"/>
    <c:pivotFmts>
      <c:pivotFmt>
        <c:idx val="0"/>
        <c:spPr>
          <a:solidFill>
            <a:srgbClr val="FFFF00"/>
          </a:solidFill>
        </c:spPr>
        <c:marker>
          <c:symbol val="none"/>
        </c:marker>
      </c:pivotFmt>
      <c:pivotFmt>
        <c:idx val="1"/>
      </c:pivotFmt>
      <c:pivotFmt>
        <c:idx val="2"/>
        <c:spPr>
          <a:solidFill>
            <a:srgbClr val="FFFF00"/>
          </a:solidFill>
        </c:spPr>
        <c:marker>
          <c:symbol val="none"/>
        </c:marker>
      </c:pivotFmt>
      <c:pivotFmt>
        <c:idx val="3"/>
        <c:spPr>
          <a:solidFill>
            <a:srgbClr val="FFFF00"/>
          </a:solidFill>
        </c:spPr>
        <c:marker>
          <c:symbol val="none"/>
        </c:marker>
      </c:pivotFmt>
    </c:pivotFmts>
    <c:view3D>
      <c:rotX val="15"/>
      <c:hPercent val="100"/>
      <c:rotY val="20"/>
      <c:depthPercent val="100"/>
      <c:rAngAx val="0"/>
    </c:view3D>
    <c:floor>
      <c:thickness val="0"/>
    </c:floor>
    <c:sideWall>
      <c:thickness val="0"/>
    </c:sideWall>
    <c:backWall>
      <c:thickness val="0"/>
    </c:backWall>
    <c:plotArea>
      <c:layout>
        <c:manualLayout>
          <c:layoutTarget val="inner"/>
          <c:xMode val="edge"/>
          <c:yMode val="edge"/>
          <c:x val="7.0325278305729044E-2"/>
          <c:y val="0.12187605581525902"/>
          <c:w val="0.91440629921259842"/>
          <c:h val="0.80283368570958891"/>
        </c:manualLayout>
      </c:layout>
      <c:bar3DChart>
        <c:barDir val="col"/>
        <c:grouping val="clustered"/>
        <c:varyColors val="0"/>
        <c:ser>
          <c:idx val="0"/>
          <c:order val="0"/>
          <c:tx>
            <c:strRef>
              <c:f>Sheet1!$G$4:$G$5</c:f>
              <c:strCache>
                <c:ptCount val="1"/>
                <c:pt idx="0">
                  <c:v>Total</c:v>
                </c:pt>
              </c:strCache>
            </c:strRef>
          </c:tx>
          <c:spPr>
            <a:solidFill>
              <a:srgbClr val="FFFF00"/>
            </a:solidFill>
          </c:spPr>
          <c:invertIfNegative val="0"/>
          <c:cat>
            <c:multiLvlStrRef>
              <c:f>Sheet1!$E$6:$F$26</c:f>
              <c:multiLvlStrCache>
                <c:ptCount val="10"/>
                <c:lvl>
                  <c:pt idx="0">
                    <c:v>139</c:v>
                  </c:pt>
                  <c:pt idx="1">
                    <c:v>167</c:v>
                  </c:pt>
                  <c:pt idx="2">
                    <c:v>185</c:v>
                  </c:pt>
                  <c:pt idx="3">
                    <c:v>161</c:v>
                  </c:pt>
                  <c:pt idx="4">
                    <c:v>209</c:v>
                  </c:pt>
                  <c:pt idx="5">
                    <c:v>194</c:v>
                  </c:pt>
                  <c:pt idx="6">
                    <c:v>154</c:v>
                  </c:pt>
                  <c:pt idx="7">
                    <c:v>184</c:v>
                  </c:pt>
                  <c:pt idx="8">
                    <c:v>147</c:v>
                  </c:pt>
                  <c:pt idx="9">
                    <c:v>116</c:v>
                  </c:pt>
                </c:lvl>
                <c:lvl>
                  <c:pt idx="0">
                    <c:v>09/10</c:v>
                  </c:pt>
                  <c:pt idx="1">
                    <c:v>10/11</c:v>
                  </c:pt>
                  <c:pt idx="2">
                    <c:v>11/12</c:v>
                  </c:pt>
                  <c:pt idx="3">
                    <c:v>12/13</c:v>
                  </c:pt>
                  <c:pt idx="4">
                    <c:v>13/14</c:v>
                  </c:pt>
                  <c:pt idx="5">
                    <c:v>14/15</c:v>
                  </c:pt>
                  <c:pt idx="6">
                    <c:v>2016</c:v>
                  </c:pt>
                  <c:pt idx="7">
                    <c:v>2017</c:v>
                  </c:pt>
                  <c:pt idx="8">
                    <c:v>2018</c:v>
                  </c:pt>
                  <c:pt idx="9">
                    <c:v>2019</c:v>
                  </c:pt>
                </c:lvl>
              </c:multiLvlStrCache>
            </c:multiLvlStrRef>
          </c:cat>
          <c:val>
            <c:numRef>
              <c:f>Sheet1!$G$6:$G$26</c:f>
              <c:numCache>
                <c:formatCode>General</c:formatCode>
                <c:ptCount val="10"/>
                <c:pt idx="0">
                  <c:v>139</c:v>
                </c:pt>
                <c:pt idx="1">
                  <c:v>167</c:v>
                </c:pt>
                <c:pt idx="2">
                  <c:v>185</c:v>
                </c:pt>
                <c:pt idx="3">
                  <c:v>161</c:v>
                </c:pt>
                <c:pt idx="4">
                  <c:v>209</c:v>
                </c:pt>
                <c:pt idx="5">
                  <c:v>194</c:v>
                </c:pt>
                <c:pt idx="6">
                  <c:v>154</c:v>
                </c:pt>
                <c:pt idx="7">
                  <c:v>184</c:v>
                </c:pt>
                <c:pt idx="8">
                  <c:v>147</c:v>
                </c:pt>
                <c:pt idx="9">
                  <c:v>116</c:v>
                </c:pt>
              </c:numCache>
            </c:numRef>
          </c:val>
          <c:extLst>
            <c:ext xmlns:c16="http://schemas.microsoft.com/office/drawing/2014/chart" uri="{C3380CC4-5D6E-409C-BE32-E72D297353CC}">
              <c16:uniqueId val="{00000000-2F83-419D-B1F7-8EC65E8CB3DE}"/>
            </c:ext>
          </c:extLst>
        </c:ser>
        <c:dLbls>
          <c:showLegendKey val="0"/>
          <c:showVal val="0"/>
          <c:showCatName val="0"/>
          <c:showSerName val="0"/>
          <c:showPercent val="0"/>
          <c:showBubbleSize val="0"/>
        </c:dLbls>
        <c:gapWidth val="150"/>
        <c:shape val="cylinder"/>
        <c:axId val="150325888"/>
        <c:axId val="68596480"/>
        <c:axId val="0"/>
      </c:bar3DChart>
      <c:catAx>
        <c:axId val="150325888"/>
        <c:scaling>
          <c:orientation val="minMax"/>
        </c:scaling>
        <c:delete val="0"/>
        <c:axPos val="b"/>
        <c:numFmt formatCode="General" sourceLinked="1"/>
        <c:majorTickMark val="out"/>
        <c:minorTickMark val="none"/>
        <c:tickLblPos val="low"/>
        <c:txPr>
          <a:bodyPr rot="0" vert="horz"/>
          <a:lstStyle/>
          <a:p>
            <a:pPr>
              <a:defRPr/>
            </a:pPr>
            <a:endParaRPr lang="nl-BE"/>
          </a:p>
        </c:txPr>
        <c:crossAx val="68596480"/>
        <c:crosses val="autoZero"/>
        <c:auto val="0"/>
        <c:lblAlgn val="ctr"/>
        <c:lblOffset val="100"/>
        <c:noMultiLvlLbl val="1"/>
      </c:catAx>
      <c:valAx>
        <c:axId val="68596480"/>
        <c:scaling>
          <c:orientation val="minMax"/>
        </c:scaling>
        <c:delete val="0"/>
        <c:axPos val="l"/>
        <c:majorGridlines/>
        <c:numFmt formatCode="General" sourceLinked="1"/>
        <c:majorTickMark val="out"/>
        <c:minorTickMark val="none"/>
        <c:tickLblPos val="nextTo"/>
        <c:txPr>
          <a:bodyPr rot="0" vert="horz"/>
          <a:lstStyle/>
          <a:p>
            <a:pPr>
              <a:defRPr/>
            </a:pPr>
            <a:endParaRPr lang="nl-BE"/>
          </a:p>
        </c:txPr>
        <c:crossAx val="150325888"/>
        <c:crosses val="autoZero"/>
        <c:crossBetween val="between"/>
      </c:valAx>
    </c:plotArea>
    <c:legend>
      <c:legendPos val="r"/>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62" name="Rectangle 2"/>
          <p:cNvSpPr>
            <a:spLocks noGrp="1" noChangeArrowheads="1"/>
          </p:cNvSpPr>
          <p:nvPr>
            <p:ph type="hdr" sz="quarter"/>
          </p:nvPr>
        </p:nvSpPr>
        <p:spPr bwMode="auto">
          <a:xfrm>
            <a:off x="0" y="0"/>
            <a:ext cx="2951163"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348163" name="Rectangle 3"/>
          <p:cNvSpPr>
            <a:spLocks noGrp="1" noChangeArrowheads="1"/>
          </p:cNvSpPr>
          <p:nvPr>
            <p:ph type="dt" sz="quarter" idx="1"/>
          </p:nvPr>
        </p:nvSpPr>
        <p:spPr bwMode="auto">
          <a:xfrm>
            <a:off x="3857636" y="0"/>
            <a:ext cx="2951163"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348164" name="Rectangle 4"/>
          <p:cNvSpPr>
            <a:spLocks noGrp="1" noChangeArrowheads="1"/>
          </p:cNvSpPr>
          <p:nvPr>
            <p:ph type="ftr" sz="quarter" idx="2"/>
          </p:nvPr>
        </p:nvSpPr>
        <p:spPr bwMode="auto">
          <a:xfrm>
            <a:off x="0" y="9443662"/>
            <a:ext cx="2951163"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348165" name="Rectangle 5"/>
          <p:cNvSpPr>
            <a:spLocks noGrp="1" noChangeArrowheads="1"/>
          </p:cNvSpPr>
          <p:nvPr>
            <p:ph type="sldNum" sz="quarter" idx="3"/>
          </p:nvPr>
        </p:nvSpPr>
        <p:spPr bwMode="auto">
          <a:xfrm>
            <a:off x="3857636" y="9443662"/>
            <a:ext cx="2951163"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115BA835-3846-4C3F-91B9-8760AD9BACE5}" type="slidenum">
              <a:rPr lang="en-US"/>
              <a:pPr/>
              <a:t>‹nr.›</a:t>
            </a:fld>
            <a:endParaRPr lang="en-US"/>
          </a:p>
        </p:txBody>
      </p:sp>
    </p:spTree>
    <p:extLst>
      <p:ext uri="{BB962C8B-B14F-4D97-AF65-F5344CB8AC3E}">
        <p14:creationId xmlns:p14="http://schemas.microsoft.com/office/powerpoint/2010/main" val="3074027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51163"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24579" name="Rectangle 3"/>
          <p:cNvSpPr>
            <a:spLocks noGrp="1" noChangeArrowheads="1"/>
          </p:cNvSpPr>
          <p:nvPr>
            <p:ph type="dt" idx="1"/>
          </p:nvPr>
        </p:nvSpPr>
        <p:spPr bwMode="auto">
          <a:xfrm>
            <a:off x="3857636" y="0"/>
            <a:ext cx="2951163"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24580" name="Rectangle 4"/>
          <p:cNvSpPr>
            <a:spLocks noGrp="1" noRot="1" noChangeAspect="1" noChangeArrowheads="1" noTextEdit="1"/>
          </p:cNvSpPr>
          <p:nvPr>
            <p:ph type="sldImg" idx="2"/>
          </p:nvPr>
        </p:nvSpPr>
        <p:spPr bwMode="auto">
          <a:xfrm>
            <a:off x="920750" y="746125"/>
            <a:ext cx="4968875" cy="3727450"/>
          </a:xfrm>
          <a:prstGeom prst="rect">
            <a:avLst/>
          </a:prstGeom>
          <a:noFill/>
          <a:ln w="9525">
            <a:solidFill>
              <a:srgbClr val="000000"/>
            </a:solidFill>
            <a:miter lim="800000"/>
            <a:headEnd/>
            <a:tailEnd/>
          </a:ln>
          <a:effectLst/>
        </p:spPr>
      </p:sp>
      <p:sp>
        <p:nvSpPr>
          <p:cNvPr id="24581" name="Rectangle 5"/>
          <p:cNvSpPr>
            <a:spLocks noGrp="1" noChangeArrowheads="1"/>
          </p:cNvSpPr>
          <p:nvPr>
            <p:ph type="body" sz="quarter" idx="3"/>
          </p:nvPr>
        </p:nvSpPr>
        <p:spPr bwMode="auto">
          <a:xfrm>
            <a:off x="681038" y="4722694"/>
            <a:ext cx="5448300" cy="4474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2" name="Rectangle 6"/>
          <p:cNvSpPr>
            <a:spLocks noGrp="1" noChangeArrowheads="1"/>
          </p:cNvSpPr>
          <p:nvPr>
            <p:ph type="ftr" sz="quarter" idx="4"/>
          </p:nvPr>
        </p:nvSpPr>
        <p:spPr bwMode="auto">
          <a:xfrm>
            <a:off x="0" y="9443662"/>
            <a:ext cx="2951163"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24583" name="Rectangle 7"/>
          <p:cNvSpPr>
            <a:spLocks noGrp="1" noChangeArrowheads="1"/>
          </p:cNvSpPr>
          <p:nvPr>
            <p:ph type="sldNum" sz="quarter" idx="5"/>
          </p:nvPr>
        </p:nvSpPr>
        <p:spPr bwMode="auto">
          <a:xfrm>
            <a:off x="3857636" y="9443662"/>
            <a:ext cx="2951163"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74C2E2A2-E075-407C-AD41-C16254CCF199}" type="slidenum">
              <a:rPr lang="en-US"/>
              <a:pPr/>
              <a:t>‹nr.›</a:t>
            </a:fld>
            <a:endParaRPr lang="en-US"/>
          </a:p>
        </p:txBody>
      </p:sp>
    </p:spTree>
    <p:extLst>
      <p:ext uri="{BB962C8B-B14F-4D97-AF65-F5344CB8AC3E}">
        <p14:creationId xmlns:p14="http://schemas.microsoft.com/office/powerpoint/2010/main" val="28891776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608CC1-B170-4A02-9113-AEC4B861EC55}" type="slidenum">
              <a:rPr lang="en-US"/>
              <a:pPr/>
              <a:t>1</a:t>
            </a:fld>
            <a:endParaRPr lang="en-US"/>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D877BB-BCCA-45BD-B612-61B566092B56}" type="slidenum">
              <a:rPr lang="en-US"/>
              <a:pPr/>
              <a:t>2</a:t>
            </a:fld>
            <a:endParaRPr lang="en-US"/>
          </a:p>
        </p:txBody>
      </p:sp>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78F86-CF1C-4AD6-AB28-0ACE7B94B6EF}" type="slidenum">
              <a:rPr lang="en-US"/>
              <a:pPr/>
              <a:t>3</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21041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78F86-CF1C-4AD6-AB28-0ACE7B94B6EF}" type="slidenum">
              <a:rPr lang="en-US"/>
              <a:pPr/>
              <a:t>4</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7374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78F86-CF1C-4AD6-AB28-0ACE7B94B6EF}" type="slidenum">
              <a:rPr lang="en-US"/>
              <a:pPr/>
              <a:t>5</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53414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78F86-CF1C-4AD6-AB28-0ACE7B94B6EF}" type="slidenum">
              <a:rPr lang="en-US"/>
              <a:pPr/>
              <a:t>6</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62738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fld id="{10787F68-DDAA-488B-9F31-26A4D6A83651}" type="slidenum">
              <a:rPr lang="en-US" sz="1200" smtClean="0">
                <a:latin typeface="Times New Roman" pitchFamily="18" charset="0"/>
              </a:rPr>
              <a:pPr eaLnBrk="1" hangingPunct="1"/>
              <a:t>7</a:t>
            </a:fld>
            <a:endParaRPr lang="en-US" sz="1200">
              <a:latin typeface="Times New Roman"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F735F-A22D-4DAF-97AF-533D080545D3}" type="slidenum">
              <a:rPr lang="en-US"/>
              <a:pPr/>
              <a:t>8</a:t>
            </a:fld>
            <a:endParaRPr lang="en-US"/>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60350"/>
            <a:ext cx="1943100" cy="5835650"/>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684213" y="260350"/>
            <a:ext cx="5678487" cy="5835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260350"/>
            <a:ext cx="7773987" cy="5159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1031" name="Object 7"/>
          <p:cNvGraphicFramePr>
            <a:graphicFrameLocks noChangeAspect="1"/>
          </p:cNvGraphicFramePr>
          <p:nvPr/>
        </p:nvGraphicFramePr>
        <p:xfrm>
          <a:off x="76200" y="6386513"/>
          <a:ext cx="1600200" cy="395287"/>
        </p:xfrm>
        <a:graphic>
          <a:graphicData uri="http://schemas.openxmlformats.org/presentationml/2006/ole">
            <mc:AlternateContent xmlns:mc="http://schemas.openxmlformats.org/markup-compatibility/2006">
              <mc:Choice xmlns:v="urn:schemas-microsoft-com:vml" Requires="v">
                <p:oleObj spid="_x0000_s1171" name="Photo Editor Photo" r:id="rId14" imgW="16876190" imgH="4161905" progId="">
                  <p:embed/>
                </p:oleObj>
              </mc:Choice>
              <mc:Fallback>
                <p:oleObj name="Photo Editor Photo" r:id="rId14" imgW="16876190" imgH="4161905" progId="">
                  <p:embed/>
                  <p:pic>
                    <p:nvPicPr>
                      <p:cNvPr id="0" name="Picture 10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 y="6386513"/>
                        <a:ext cx="1600200" cy="39528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2" name="Line 8"/>
          <p:cNvSpPr>
            <a:spLocks noChangeShapeType="1"/>
          </p:cNvSpPr>
          <p:nvPr userDrawn="1"/>
        </p:nvSpPr>
        <p:spPr bwMode="auto">
          <a:xfrm>
            <a:off x="0" y="1196975"/>
            <a:ext cx="9144000" cy="0"/>
          </a:xfrm>
          <a:prstGeom prst="line">
            <a:avLst/>
          </a:prstGeom>
          <a:noFill/>
          <a:ln w="50800">
            <a:solidFill>
              <a:srgbClr val="33CCCC"/>
            </a:solidFill>
            <a:round/>
            <a:headEnd/>
            <a:tailEnd/>
          </a:ln>
          <a:effectLst/>
        </p:spPr>
        <p:txBody>
          <a:bodyPr/>
          <a:lstStyle/>
          <a:p>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4000">
          <a:solidFill>
            <a:srgbClr val="FF3300"/>
          </a:solidFill>
          <a:latin typeface="+mj-lt"/>
          <a:ea typeface="+mj-ea"/>
          <a:cs typeface="+mj-cs"/>
        </a:defRPr>
      </a:lvl1pPr>
      <a:lvl2pPr algn="ctr" rtl="0" fontAlgn="base">
        <a:spcBef>
          <a:spcPct val="0"/>
        </a:spcBef>
        <a:spcAft>
          <a:spcPct val="0"/>
        </a:spcAft>
        <a:defRPr sz="4000">
          <a:solidFill>
            <a:srgbClr val="FF3300"/>
          </a:solidFill>
          <a:latin typeface="Arial" charset="0"/>
        </a:defRPr>
      </a:lvl2pPr>
      <a:lvl3pPr algn="ctr" rtl="0" fontAlgn="base">
        <a:spcBef>
          <a:spcPct val="0"/>
        </a:spcBef>
        <a:spcAft>
          <a:spcPct val="0"/>
        </a:spcAft>
        <a:defRPr sz="4000">
          <a:solidFill>
            <a:srgbClr val="FF3300"/>
          </a:solidFill>
          <a:latin typeface="Arial" charset="0"/>
        </a:defRPr>
      </a:lvl3pPr>
      <a:lvl4pPr algn="ctr" rtl="0" fontAlgn="base">
        <a:spcBef>
          <a:spcPct val="0"/>
        </a:spcBef>
        <a:spcAft>
          <a:spcPct val="0"/>
        </a:spcAft>
        <a:defRPr sz="4000">
          <a:solidFill>
            <a:srgbClr val="FF3300"/>
          </a:solidFill>
          <a:latin typeface="Arial" charset="0"/>
        </a:defRPr>
      </a:lvl4pPr>
      <a:lvl5pPr algn="ctr" rtl="0" fontAlgn="base">
        <a:spcBef>
          <a:spcPct val="0"/>
        </a:spcBef>
        <a:spcAft>
          <a:spcPct val="0"/>
        </a:spcAft>
        <a:defRPr sz="4000">
          <a:solidFill>
            <a:srgbClr val="FF3300"/>
          </a:solidFill>
          <a:latin typeface="Arial" charset="0"/>
        </a:defRPr>
      </a:lvl5pPr>
      <a:lvl6pPr marL="457200" algn="ctr" rtl="0" fontAlgn="base">
        <a:spcBef>
          <a:spcPct val="0"/>
        </a:spcBef>
        <a:spcAft>
          <a:spcPct val="0"/>
        </a:spcAft>
        <a:defRPr sz="4000">
          <a:solidFill>
            <a:srgbClr val="FF3300"/>
          </a:solidFill>
          <a:latin typeface="Arial" charset="0"/>
        </a:defRPr>
      </a:lvl6pPr>
      <a:lvl7pPr marL="914400" algn="ctr" rtl="0" fontAlgn="base">
        <a:spcBef>
          <a:spcPct val="0"/>
        </a:spcBef>
        <a:spcAft>
          <a:spcPct val="0"/>
        </a:spcAft>
        <a:defRPr sz="4000">
          <a:solidFill>
            <a:srgbClr val="FF3300"/>
          </a:solidFill>
          <a:latin typeface="Arial" charset="0"/>
        </a:defRPr>
      </a:lvl7pPr>
      <a:lvl8pPr marL="1371600" algn="ctr" rtl="0" fontAlgn="base">
        <a:spcBef>
          <a:spcPct val="0"/>
        </a:spcBef>
        <a:spcAft>
          <a:spcPct val="0"/>
        </a:spcAft>
        <a:defRPr sz="4000">
          <a:solidFill>
            <a:srgbClr val="FF3300"/>
          </a:solidFill>
          <a:latin typeface="Arial" charset="0"/>
        </a:defRPr>
      </a:lvl8pPr>
      <a:lvl9pPr marL="1828800" algn="ctr" rtl="0" fontAlgn="base">
        <a:spcBef>
          <a:spcPct val="0"/>
        </a:spcBef>
        <a:spcAft>
          <a:spcPct val="0"/>
        </a:spcAft>
        <a:defRPr sz="4000">
          <a:solidFill>
            <a:srgbClr val="FF3300"/>
          </a:solidFill>
          <a:latin typeface="Arial" charset="0"/>
        </a:defRPr>
      </a:lvl9pPr>
    </p:titleStyle>
    <p:bodyStyle>
      <a:lvl1pPr marL="342900" indent="-342900" algn="l" rtl="0" fontAlgn="base">
        <a:spcBef>
          <a:spcPct val="20000"/>
        </a:spcBef>
        <a:spcAft>
          <a:spcPct val="0"/>
        </a:spcAft>
        <a:buClr>
          <a:srgbClr val="33CCCC"/>
        </a:buClr>
        <a:buChar char="•"/>
        <a:defRPr sz="2800">
          <a:solidFill>
            <a:srgbClr val="333333"/>
          </a:solidFill>
          <a:latin typeface="+mn-lt"/>
          <a:ea typeface="+mn-ea"/>
          <a:cs typeface="+mn-cs"/>
        </a:defRPr>
      </a:lvl1pPr>
      <a:lvl2pPr marL="742950" indent="-285750" algn="l" rtl="0" fontAlgn="base">
        <a:spcBef>
          <a:spcPct val="20000"/>
        </a:spcBef>
        <a:spcAft>
          <a:spcPct val="0"/>
        </a:spcAft>
        <a:buClr>
          <a:schemeClr val="bg2"/>
        </a:buClr>
        <a:buFont typeface="Times New Roman" pitchFamily="18" charset="0"/>
        <a:buChar char="–"/>
        <a:defRPr sz="2400">
          <a:solidFill>
            <a:srgbClr val="333333"/>
          </a:solidFill>
          <a:latin typeface="+mn-lt"/>
        </a:defRPr>
      </a:lvl2pPr>
      <a:lvl3pPr marL="1143000" indent="-228600" algn="l" rtl="0" fontAlgn="base">
        <a:spcBef>
          <a:spcPct val="20000"/>
        </a:spcBef>
        <a:spcAft>
          <a:spcPct val="0"/>
        </a:spcAft>
        <a:buClr>
          <a:schemeClr val="bg2"/>
        </a:buClr>
        <a:buChar char="•"/>
        <a:defRPr sz="2000">
          <a:solidFill>
            <a:srgbClr val="333333"/>
          </a:solidFill>
          <a:latin typeface="+mn-lt"/>
        </a:defRPr>
      </a:lvl3pPr>
      <a:lvl4pPr marL="1600200" indent="-228600" algn="l" rtl="0" fontAlgn="base">
        <a:spcBef>
          <a:spcPct val="20000"/>
        </a:spcBef>
        <a:spcAft>
          <a:spcPct val="0"/>
        </a:spcAft>
        <a:buClr>
          <a:schemeClr val="bg2"/>
        </a:buClr>
        <a:buFont typeface="Times New Roman" pitchFamily="18" charset="0"/>
        <a:buChar char="–"/>
        <a:defRPr>
          <a:solidFill>
            <a:srgbClr val="333333"/>
          </a:solidFill>
          <a:latin typeface="+mn-lt"/>
        </a:defRPr>
      </a:lvl4pPr>
      <a:lvl5pPr marL="2057400" indent="-228600" algn="l" rtl="0" fontAlgn="base">
        <a:spcBef>
          <a:spcPct val="20000"/>
        </a:spcBef>
        <a:spcAft>
          <a:spcPct val="0"/>
        </a:spcAft>
        <a:buChar char="»"/>
        <a:defRPr>
          <a:solidFill>
            <a:srgbClr val="333333"/>
          </a:solidFill>
          <a:latin typeface="+mn-lt"/>
        </a:defRPr>
      </a:lvl5pPr>
      <a:lvl6pPr marL="2514600" indent="-228600" algn="l" rtl="0" fontAlgn="base">
        <a:spcBef>
          <a:spcPct val="20000"/>
        </a:spcBef>
        <a:spcAft>
          <a:spcPct val="0"/>
        </a:spcAft>
        <a:buChar char="»"/>
        <a:defRPr>
          <a:solidFill>
            <a:srgbClr val="333333"/>
          </a:solidFill>
          <a:latin typeface="+mn-lt"/>
        </a:defRPr>
      </a:lvl6pPr>
      <a:lvl7pPr marL="2971800" indent="-228600" algn="l" rtl="0" fontAlgn="base">
        <a:spcBef>
          <a:spcPct val="20000"/>
        </a:spcBef>
        <a:spcAft>
          <a:spcPct val="0"/>
        </a:spcAft>
        <a:buChar char="»"/>
        <a:defRPr>
          <a:solidFill>
            <a:srgbClr val="333333"/>
          </a:solidFill>
          <a:latin typeface="+mn-lt"/>
        </a:defRPr>
      </a:lvl7pPr>
      <a:lvl8pPr marL="3429000" indent="-228600" algn="l" rtl="0" fontAlgn="base">
        <a:spcBef>
          <a:spcPct val="20000"/>
        </a:spcBef>
        <a:spcAft>
          <a:spcPct val="0"/>
        </a:spcAft>
        <a:buChar char="»"/>
        <a:defRPr>
          <a:solidFill>
            <a:srgbClr val="333333"/>
          </a:solidFill>
          <a:latin typeface="+mn-lt"/>
        </a:defRPr>
      </a:lvl8pPr>
      <a:lvl9pPr marL="3886200" indent="-228600" algn="l" rtl="0" fontAlgn="base">
        <a:spcBef>
          <a:spcPct val="20000"/>
        </a:spcBef>
        <a:spcAft>
          <a:spcPct val="0"/>
        </a:spcAft>
        <a:buChar char="»"/>
        <a:defRPr>
          <a:solidFill>
            <a:srgbClr val="333333"/>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eltox.b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p:txBody>
          <a:bodyPr/>
          <a:lstStyle/>
          <a:p>
            <a:pPr algn="ctr">
              <a:buFontTx/>
              <a:buNone/>
            </a:pPr>
            <a:endParaRPr lang="nl-NL" sz="4000" dirty="0">
              <a:solidFill>
                <a:srgbClr val="FF3300"/>
              </a:solidFill>
            </a:endParaRPr>
          </a:p>
          <a:p>
            <a:pPr algn="ctr">
              <a:buFontTx/>
              <a:buNone/>
            </a:pPr>
            <a:r>
              <a:rPr lang="nl-NL" sz="4000" b="1" dirty="0">
                <a:solidFill>
                  <a:schemeClr val="tx1"/>
                </a:solidFill>
              </a:rPr>
              <a:t>BelTox General Assembly 2019</a:t>
            </a:r>
          </a:p>
          <a:p>
            <a:pPr algn="ctr">
              <a:buFontTx/>
              <a:buNone/>
            </a:pPr>
            <a:endParaRPr lang="nl-NL" sz="4000" dirty="0">
              <a:solidFill>
                <a:srgbClr val="FF3300"/>
              </a:solidFill>
            </a:endParaRPr>
          </a:p>
          <a:p>
            <a:pPr algn="ctr">
              <a:buNone/>
            </a:pPr>
            <a:r>
              <a:rPr lang="nl-NL" dirty="0">
                <a:solidFill>
                  <a:srgbClr val="FF3300"/>
                </a:solidFill>
              </a:rPr>
              <a:t>Brussels, 21 November 2019</a:t>
            </a:r>
          </a:p>
        </p:txBody>
      </p:sp>
      <p:sp>
        <p:nvSpPr>
          <p:cNvPr id="3" name="Rectangle 2"/>
          <p:cNvSpPr>
            <a:spLocks noGrp="1" noChangeArrowheads="1"/>
          </p:cNvSpPr>
          <p:nvPr/>
        </p:nvSpPr>
        <p:spPr bwMode="auto">
          <a:xfrm>
            <a:off x="685006" y="332656"/>
            <a:ext cx="7773987" cy="5159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rgbClr val="FF3300"/>
                </a:solidFill>
                <a:latin typeface="+mj-lt"/>
                <a:ea typeface="+mj-ea"/>
                <a:cs typeface="+mj-cs"/>
              </a:defRPr>
            </a:lvl1pPr>
            <a:lvl2pPr algn="ctr" rtl="0" eaLnBrk="0" fontAlgn="base" hangingPunct="0">
              <a:spcBef>
                <a:spcPct val="0"/>
              </a:spcBef>
              <a:spcAft>
                <a:spcPct val="0"/>
              </a:spcAft>
              <a:defRPr sz="4000">
                <a:solidFill>
                  <a:srgbClr val="FF3300"/>
                </a:solidFill>
                <a:latin typeface="Arial" charset="0"/>
              </a:defRPr>
            </a:lvl2pPr>
            <a:lvl3pPr algn="ctr" rtl="0" eaLnBrk="0" fontAlgn="base" hangingPunct="0">
              <a:spcBef>
                <a:spcPct val="0"/>
              </a:spcBef>
              <a:spcAft>
                <a:spcPct val="0"/>
              </a:spcAft>
              <a:defRPr sz="4000">
                <a:solidFill>
                  <a:srgbClr val="FF3300"/>
                </a:solidFill>
                <a:latin typeface="Arial" charset="0"/>
              </a:defRPr>
            </a:lvl3pPr>
            <a:lvl4pPr algn="ctr" rtl="0" eaLnBrk="0" fontAlgn="base" hangingPunct="0">
              <a:spcBef>
                <a:spcPct val="0"/>
              </a:spcBef>
              <a:spcAft>
                <a:spcPct val="0"/>
              </a:spcAft>
              <a:defRPr sz="4000">
                <a:solidFill>
                  <a:srgbClr val="FF3300"/>
                </a:solidFill>
                <a:latin typeface="Arial" charset="0"/>
              </a:defRPr>
            </a:lvl4pPr>
            <a:lvl5pPr algn="ctr" rtl="0" eaLnBrk="0" fontAlgn="base" hangingPunct="0">
              <a:spcBef>
                <a:spcPct val="0"/>
              </a:spcBef>
              <a:spcAft>
                <a:spcPct val="0"/>
              </a:spcAft>
              <a:defRPr sz="4000">
                <a:solidFill>
                  <a:srgbClr val="FF3300"/>
                </a:solidFill>
                <a:latin typeface="Arial" charset="0"/>
              </a:defRPr>
            </a:lvl5pPr>
            <a:lvl6pPr marL="457200" algn="ctr" rtl="0" fontAlgn="base">
              <a:spcBef>
                <a:spcPct val="0"/>
              </a:spcBef>
              <a:spcAft>
                <a:spcPct val="0"/>
              </a:spcAft>
              <a:defRPr sz="4000">
                <a:solidFill>
                  <a:srgbClr val="FF3300"/>
                </a:solidFill>
                <a:latin typeface="Arial" charset="0"/>
              </a:defRPr>
            </a:lvl6pPr>
            <a:lvl7pPr marL="914400" algn="ctr" rtl="0" fontAlgn="base">
              <a:spcBef>
                <a:spcPct val="0"/>
              </a:spcBef>
              <a:spcAft>
                <a:spcPct val="0"/>
              </a:spcAft>
              <a:defRPr sz="4000">
                <a:solidFill>
                  <a:srgbClr val="FF3300"/>
                </a:solidFill>
                <a:latin typeface="Arial" charset="0"/>
              </a:defRPr>
            </a:lvl7pPr>
            <a:lvl8pPr marL="1371600" algn="ctr" rtl="0" fontAlgn="base">
              <a:spcBef>
                <a:spcPct val="0"/>
              </a:spcBef>
              <a:spcAft>
                <a:spcPct val="0"/>
              </a:spcAft>
              <a:defRPr sz="4000">
                <a:solidFill>
                  <a:srgbClr val="FF3300"/>
                </a:solidFill>
                <a:latin typeface="Arial" charset="0"/>
              </a:defRPr>
            </a:lvl8pPr>
            <a:lvl9pPr marL="1828800" algn="ctr" rtl="0" fontAlgn="base">
              <a:spcBef>
                <a:spcPct val="0"/>
              </a:spcBef>
              <a:spcAft>
                <a:spcPct val="0"/>
              </a:spcAft>
              <a:defRPr sz="4000">
                <a:solidFill>
                  <a:srgbClr val="FF3300"/>
                </a:solidFill>
                <a:latin typeface="Arial" charset="0"/>
              </a:defRPr>
            </a:lvl9pPr>
          </a:lstStyle>
          <a:p>
            <a:pPr eaLnBrk="1" hangingPunct="1"/>
            <a:endParaRPr lang="nl-NL" altLang="en-US" sz="3600" b="1"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320774"/>
            <a:ext cx="7773987" cy="515938"/>
          </a:xfrm>
        </p:spPr>
        <p:txBody>
          <a:bodyPr/>
          <a:lstStyle/>
          <a:p>
            <a:r>
              <a:rPr lang="en-US" sz="3600" b="1" dirty="0"/>
              <a:t>Why become a Member of BelTox?</a:t>
            </a:r>
            <a:r>
              <a:rPr lang="en-US" sz="3600" dirty="0"/>
              <a:t> </a:t>
            </a:r>
            <a:endParaRPr lang="nl-BE" sz="3600" dirty="0"/>
          </a:p>
        </p:txBody>
      </p:sp>
      <p:sp>
        <p:nvSpPr>
          <p:cNvPr id="3" name="Content Placeholder 2"/>
          <p:cNvSpPr>
            <a:spLocks noGrp="1"/>
          </p:cNvSpPr>
          <p:nvPr>
            <p:ph idx="1"/>
          </p:nvPr>
        </p:nvSpPr>
        <p:spPr>
          <a:xfrm>
            <a:off x="541784" y="1484784"/>
            <a:ext cx="8134672" cy="4752528"/>
          </a:xfrm>
        </p:spPr>
        <p:txBody>
          <a:bodyPr/>
          <a:lstStyle/>
          <a:p>
            <a:r>
              <a:rPr lang="en-US" sz="1800" dirty="0"/>
              <a:t>Reduced rates for participation in all BelTox, EUROTOX and SETAC events (annual meeting, workshops, courses)</a:t>
            </a:r>
          </a:p>
          <a:p>
            <a:r>
              <a:rPr lang="en-US" sz="1800" dirty="0"/>
              <a:t>Online access to abstracts and presentations of attended BelTox events</a:t>
            </a:r>
          </a:p>
          <a:p>
            <a:r>
              <a:rPr lang="en-US" sz="1800" dirty="0"/>
              <a:t>Become a member of the Steering Committee and help to determine the course of the Society</a:t>
            </a:r>
          </a:p>
          <a:p>
            <a:r>
              <a:rPr lang="en-US" sz="1800" dirty="0"/>
              <a:t>Automatic membership of the European Society of Toxicology (EUROTOX)</a:t>
            </a:r>
          </a:p>
          <a:p>
            <a:r>
              <a:rPr lang="en-US" sz="1800" dirty="0"/>
              <a:t>Free subscription to the BelTox newsletter with information on upcoming events in the world of toxicology and vacancies for toxicologists</a:t>
            </a:r>
          </a:p>
          <a:p>
            <a:r>
              <a:rPr lang="en-US" sz="1800" dirty="0"/>
              <a:t>Get acquainted with other fields in toxicology than the one you are active in</a:t>
            </a:r>
          </a:p>
          <a:p>
            <a:r>
              <a:rPr lang="en-US" sz="1800" dirty="0"/>
              <a:t>Help in the development of young scientists</a:t>
            </a:r>
          </a:p>
          <a:p>
            <a:r>
              <a:rPr lang="en-US" sz="1800" dirty="0"/>
              <a:t>Seek advice from peers on toxicology questions via the contact page or during BelTox events</a:t>
            </a:r>
          </a:p>
          <a:p>
            <a:r>
              <a:rPr lang="en-US" sz="1800" dirty="0"/>
              <a:t>Networking opportunities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320774"/>
            <a:ext cx="7773987" cy="515938"/>
          </a:xfrm>
        </p:spPr>
        <p:txBody>
          <a:bodyPr/>
          <a:lstStyle/>
          <a:p>
            <a:r>
              <a:rPr lang="en-US" sz="3600" b="1" dirty="0"/>
              <a:t>BelTox on social media</a:t>
            </a:r>
            <a:r>
              <a:rPr lang="en-US" sz="3600" dirty="0"/>
              <a:t> </a:t>
            </a:r>
            <a:endParaRPr lang="nl-BE" sz="3600" dirty="0"/>
          </a:p>
        </p:txBody>
      </p:sp>
      <p:sp>
        <p:nvSpPr>
          <p:cNvPr id="3" name="Content Placeholder 2"/>
          <p:cNvSpPr>
            <a:spLocks noGrp="1"/>
          </p:cNvSpPr>
          <p:nvPr>
            <p:ph idx="1"/>
          </p:nvPr>
        </p:nvSpPr>
        <p:spPr>
          <a:xfrm>
            <a:off x="541784" y="1484784"/>
            <a:ext cx="8134672" cy="4752528"/>
          </a:xfrm>
        </p:spPr>
        <p:txBody>
          <a:bodyPr/>
          <a:lstStyle/>
          <a:p>
            <a:pPr marL="0" indent="0" algn="ctr">
              <a:buNone/>
            </a:pPr>
            <a:r>
              <a:rPr lang="en-US" sz="3200" b="1" dirty="0">
                <a:solidFill>
                  <a:schemeClr val="tx1"/>
                </a:solidFill>
              </a:rPr>
              <a:t>Join us and become active on our social media</a:t>
            </a:r>
          </a:p>
          <a:p>
            <a:pPr marL="0" indent="0" algn="ctr">
              <a:buNone/>
            </a:pPr>
            <a:endParaRPr lang="en-US" sz="4000" b="1" dirty="0">
              <a:solidFill>
                <a:schemeClr val="tx1"/>
              </a:solidFill>
            </a:endParaRPr>
          </a:p>
          <a:p>
            <a:pPr marL="0" indent="0" algn="ctr">
              <a:buNone/>
            </a:pPr>
            <a:r>
              <a:rPr lang="en-US" sz="4000" b="1" dirty="0">
                <a:solidFill>
                  <a:schemeClr val="tx1"/>
                </a:solidFill>
              </a:rPr>
              <a:t> </a:t>
            </a:r>
            <a:r>
              <a:rPr lang="en-US" dirty="0">
                <a:solidFill>
                  <a:srgbClr val="FF3300"/>
                </a:solidFill>
              </a:rPr>
              <a:t>LinkedIn</a:t>
            </a:r>
          </a:p>
          <a:p>
            <a:pPr marL="0" indent="0" algn="ctr">
              <a:buNone/>
            </a:pPr>
            <a:endParaRPr lang="en-US" sz="4000" b="1" dirty="0">
              <a:solidFill>
                <a:schemeClr val="tx1"/>
              </a:solidFill>
            </a:endParaRPr>
          </a:p>
          <a:p>
            <a:pPr marL="0" indent="0" algn="ctr">
              <a:buNone/>
            </a:pPr>
            <a:r>
              <a:rPr lang="en-US" sz="4000" b="1" dirty="0">
                <a:solidFill>
                  <a:schemeClr val="tx1"/>
                </a:solidFill>
              </a:rPr>
              <a:t>  </a:t>
            </a:r>
            <a:r>
              <a:rPr lang="en-US" dirty="0">
                <a:solidFill>
                  <a:srgbClr val="FF3300"/>
                </a:solidFill>
              </a:rPr>
              <a:t>Facebook</a:t>
            </a:r>
          </a:p>
          <a:p>
            <a:pPr marL="0" indent="0" algn="ctr">
              <a:buNone/>
            </a:pPr>
            <a:endParaRPr lang="en-US" sz="40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2780928"/>
            <a:ext cx="952500" cy="9525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4221088"/>
            <a:ext cx="954000" cy="954000"/>
          </a:xfrm>
          <a:prstGeom prst="rect">
            <a:avLst/>
          </a:prstGeom>
        </p:spPr>
      </p:pic>
    </p:spTree>
    <p:extLst>
      <p:ext uri="{BB962C8B-B14F-4D97-AF65-F5344CB8AC3E}">
        <p14:creationId xmlns:p14="http://schemas.microsoft.com/office/powerpoint/2010/main" val="365957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nl-NL" sz="3600" b="1" dirty="0">
                <a:latin typeface="+mn-lt"/>
              </a:rPr>
              <a:t>BelTox General Assembly 2019</a:t>
            </a:r>
          </a:p>
        </p:txBody>
      </p:sp>
      <p:sp>
        <p:nvSpPr>
          <p:cNvPr id="375811" name="Rectangle 3"/>
          <p:cNvSpPr>
            <a:spLocks noGrp="1" noChangeArrowheads="1"/>
          </p:cNvSpPr>
          <p:nvPr>
            <p:ph type="body" idx="1"/>
          </p:nvPr>
        </p:nvSpPr>
        <p:spPr>
          <a:xfrm>
            <a:off x="683568" y="1412776"/>
            <a:ext cx="7772400" cy="4824536"/>
          </a:xfrm>
        </p:spPr>
        <p:txBody>
          <a:bodyPr/>
          <a:lstStyle/>
          <a:p>
            <a:r>
              <a:rPr lang="en-US" dirty="0"/>
              <a:t>Overview activities 2019</a:t>
            </a:r>
          </a:p>
          <a:p>
            <a:r>
              <a:rPr lang="en-US" dirty="0"/>
              <a:t>Overview planned activities 2020</a:t>
            </a:r>
          </a:p>
          <a:p>
            <a:r>
              <a:rPr lang="en-US" dirty="0"/>
              <a:t>Financial balance 2019</a:t>
            </a:r>
          </a:p>
          <a:p>
            <a:r>
              <a:rPr lang="fr-BE" dirty="0" err="1"/>
              <a:t>Membership</a:t>
            </a:r>
            <a:endParaRPr lang="fr-BE" dirty="0"/>
          </a:p>
          <a:p>
            <a:r>
              <a:rPr lang="en-US" dirty="0"/>
              <a:t>European Register of Toxicologists (ERT)</a:t>
            </a:r>
          </a:p>
          <a:p>
            <a:r>
              <a:rPr lang="en-US" dirty="0"/>
              <a:t>Why become a member of </a:t>
            </a:r>
            <a:r>
              <a:rPr lang="en-US" dirty="0" err="1"/>
              <a:t>BelTox</a:t>
            </a:r>
            <a:endParaRPr lang="en-US" dirty="0"/>
          </a:p>
          <a:p>
            <a:r>
              <a:rPr lang="en-US"/>
              <a:t>Social media</a:t>
            </a:r>
            <a:endParaRPr lang="en-US" dirty="0"/>
          </a:p>
          <a:p>
            <a:pPr marL="0" indent="0">
              <a:buNone/>
            </a:pPr>
            <a:endParaRPr lang="en-US" dirty="0"/>
          </a:p>
          <a:p>
            <a:endParaRPr lang="fr-BE" dirty="0"/>
          </a:p>
          <a:p>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nl-NL" sz="3600" b="1" dirty="0" err="1"/>
              <a:t>Activities</a:t>
            </a:r>
            <a:r>
              <a:rPr lang="nl-NL" sz="3600" b="1" dirty="0"/>
              <a:t> 2019 (1)</a:t>
            </a:r>
            <a:r>
              <a:rPr lang="nl-NL" sz="3600" dirty="0"/>
              <a:t> </a:t>
            </a:r>
          </a:p>
        </p:txBody>
      </p:sp>
      <p:sp>
        <p:nvSpPr>
          <p:cNvPr id="377859" name="Rectangle 3"/>
          <p:cNvSpPr>
            <a:spLocks noGrp="1" noChangeArrowheads="1"/>
          </p:cNvSpPr>
          <p:nvPr>
            <p:ph type="body" idx="1"/>
          </p:nvPr>
        </p:nvSpPr>
        <p:spPr>
          <a:xfrm>
            <a:off x="395536" y="1340768"/>
            <a:ext cx="8424936" cy="5040560"/>
          </a:xfrm>
        </p:spPr>
        <p:txBody>
          <a:bodyPr/>
          <a:lstStyle/>
          <a:p>
            <a:r>
              <a:rPr lang="fr-BE" sz="2000" b="1" dirty="0"/>
              <a:t>Courses and Workshops:</a:t>
            </a:r>
          </a:p>
          <a:p>
            <a:pPr lvl="1"/>
            <a:r>
              <a:rPr lang="en-US" sz="1600" b="1" i="1" dirty="0"/>
              <a:t>18-22 February, 2019: </a:t>
            </a:r>
          </a:p>
          <a:p>
            <a:pPr lvl="2"/>
            <a:r>
              <a:rPr lang="en-US" sz="1400" dirty="0" err="1"/>
              <a:t>UCLouvain-BelTox</a:t>
            </a:r>
            <a:r>
              <a:rPr lang="en-US" sz="1400" dirty="0"/>
              <a:t> course of toxicology, Module 1, Principles of Toxicology. </a:t>
            </a:r>
          </a:p>
          <a:p>
            <a:pPr lvl="2"/>
            <a:r>
              <a:rPr lang="en-US" sz="1400" dirty="0"/>
              <a:t>Organized at the </a:t>
            </a:r>
            <a:r>
              <a:rPr lang="en-US" sz="1400" dirty="0" err="1"/>
              <a:t>UCLouvan</a:t>
            </a:r>
            <a:r>
              <a:rPr lang="en-US" sz="1400" dirty="0"/>
              <a:t> campus in Louvain-la-</a:t>
            </a:r>
            <a:r>
              <a:rPr lang="en-US" sz="1400" dirty="0" err="1"/>
              <a:t>Neuve</a:t>
            </a:r>
            <a:r>
              <a:rPr lang="en-US" sz="1400" dirty="0"/>
              <a:t>. </a:t>
            </a:r>
          </a:p>
          <a:p>
            <a:pPr lvl="2"/>
            <a:r>
              <a:rPr lang="en-US" sz="1400" dirty="0"/>
              <a:t>Theoretical part of 3.5 days covering essential subdisciplines of toxicological sciences and a practical part of 1.5 days. </a:t>
            </a:r>
          </a:p>
          <a:p>
            <a:pPr lvl="2"/>
            <a:r>
              <a:rPr lang="en-US" sz="1400" dirty="0"/>
              <a:t>The course was attended by 18 participants from industry, consultation, authorities and academia. </a:t>
            </a:r>
            <a:endParaRPr lang="en-US" sz="1400" b="1" dirty="0"/>
          </a:p>
          <a:p>
            <a:pPr lvl="1"/>
            <a:r>
              <a:rPr lang="en-US" sz="1600" b="1" i="1" dirty="0"/>
              <a:t>19 March, 2019: </a:t>
            </a:r>
          </a:p>
          <a:p>
            <a:pPr lvl="2"/>
            <a:r>
              <a:rPr lang="en-US" sz="1400" dirty="0"/>
              <a:t>Introductory course in toxicology, ecotoxicology and risk assessment for the Association of the Chemical Industry in Belgium (</a:t>
            </a:r>
            <a:r>
              <a:rPr lang="en-US" sz="1400" dirty="0" err="1"/>
              <a:t>Essenscia</a:t>
            </a:r>
            <a:r>
              <a:rPr lang="en-US" sz="1400" dirty="0"/>
              <a:t>), within the context of their product stewardship training courses. </a:t>
            </a:r>
          </a:p>
          <a:p>
            <a:pPr lvl="2"/>
            <a:r>
              <a:rPr lang="en-US" sz="1400" dirty="0"/>
              <a:t>General toxicology, </a:t>
            </a:r>
            <a:r>
              <a:rPr lang="en-US" sz="1400" i="1" dirty="0"/>
              <a:t>in vivo </a:t>
            </a:r>
            <a:r>
              <a:rPr lang="en-US" sz="1400" dirty="0"/>
              <a:t>and </a:t>
            </a:r>
            <a:r>
              <a:rPr lang="en-US" sz="1400" i="1" dirty="0"/>
              <a:t>in vitro</a:t>
            </a:r>
            <a:r>
              <a:rPr lang="en-US" sz="1400" dirty="0"/>
              <a:t> toxicology, </a:t>
            </a:r>
            <a:r>
              <a:rPr lang="en-US" sz="1400" i="1" dirty="0"/>
              <a:t>in silico</a:t>
            </a:r>
            <a:r>
              <a:rPr lang="en-US" sz="1400" dirty="0"/>
              <a:t> toxicology, ecotoxicology, exposure assessment, health and environmental risk assessment as well as regulatory toxicology with specific attention to REACH and CPL. </a:t>
            </a:r>
          </a:p>
          <a:p>
            <a:pPr lvl="2"/>
            <a:r>
              <a:rPr lang="en-US" sz="1400" dirty="0"/>
              <a:t>The meeting was attended by 25 participants. </a:t>
            </a:r>
          </a:p>
          <a:p>
            <a:pPr marL="457200" lvl="1" indent="0">
              <a:buNone/>
            </a:pPr>
            <a:br>
              <a:rPr lang="en-US" sz="2000" dirty="0"/>
            </a:br>
            <a:endParaRPr lang="en-US" sz="2000" dirty="0"/>
          </a:p>
        </p:txBody>
      </p:sp>
    </p:spTree>
    <p:extLst>
      <p:ext uri="{BB962C8B-B14F-4D97-AF65-F5344CB8AC3E}">
        <p14:creationId xmlns:p14="http://schemas.microsoft.com/office/powerpoint/2010/main" val="120369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nl-NL" sz="3600" b="1" dirty="0" err="1"/>
              <a:t>Activities</a:t>
            </a:r>
            <a:r>
              <a:rPr lang="nl-NL" sz="3600" b="1" dirty="0"/>
              <a:t> 2019 (2)</a:t>
            </a:r>
            <a:r>
              <a:rPr lang="nl-NL" sz="3600" dirty="0"/>
              <a:t> </a:t>
            </a:r>
          </a:p>
        </p:txBody>
      </p:sp>
      <p:sp>
        <p:nvSpPr>
          <p:cNvPr id="377859" name="Rectangle 3"/>
          <p:cNvSpPr>
            <a:spLocks noGrp="1" noChangeArrowheads="1"/>
          </p:cNvSpPr>
          <p:nvPr>
            <p:ph type="body" idx="1"/>
          </p:nvPr>
        </p:nvSpPr>
        <p:spPr>
          <a:xfrm>
            <a:off x="395536" y="1340768"/>
            <a:ext cx="8424936" cy="5040560"/>
          </a:xfrm>
        </p:spPr>
        <p:txBody>
          <a:bodyPr/>
          <a:lstStyle/>
          <a:p>
            <a:r>
              <a:rPr lang="en-US" sz="2000" b="1" dirty="0"/>
              <a:t>Courses and Workshops (cont’d):  </a:t>
            </a:r>
          </a:p>
          <a:p>
            <a:pPr lvl="1"/>
            <a:r>
              <a:rPr lang="en-US" sz="1600" b="1" i="1" dirty="0"/>
              <a:t>21-25 October 2019: </a:t>
            </a:r>
          </a:p>
          <a:p>
            <a:pPr lvl="2"/>
            <a:r>
              <a:rPr lang="en-US" sz="1400" dirty="0"/>
              <a:t>Module 3 of the </a:t>
            </a:r>
            <a:r>
              <a:rPr lang="en-US" sz="1400" dirty="0" err="1"/>
              <a:t>UCLouvain-BelTox</a:t>
            </a:r>
            <a:r>
              <a:rPr lang="en-US" sz="1400" dirty="0"/>
              <a:t> course on regulatory toxicology. </a:t>
            </a:r>
          </a:p>
          <a:p>
            <a:pPr lvl="2"/>
            <a:r>
              <a:rPr lang="en-US" sz="1400" dirty="0"/>
              <a:t>Organized in the Metals Conference Centre in Brussels. </a:t>
            </a:r>
          </a:p>
          <a:p>
            <a:pPr lvl="2"/>
            <a:r>
              <a:rPr lang="en-US" sz="1400" dirty="0"/>
              <a:t>Chemicals regulations (EU and beyond) with specific attention to hazard assessment, exposure assessment, risk assessment, risk management, risk and hazard communication, GLP and chemicals registration (REACH). Also chemicals legislation outside the EU and other regulations such as biocides, foodstuffs and medicines (world café format) were addressed to a lesser extent.</a:t>
            </a:r>
          </a:p>
          <a:p>
            <a:pPr lvl="2"/>
            <a:r>
              <a:rPr lang="en-US" sz="1400" dirty="0"/>
              <a:t>The course was attended by 18 participants from industry, consultation, authorities and academia</a:t>
            </a:r>
            <a:r>
              <a:rPr lang="en-US" sz="1200" dirty="0"/>
              <a:t>.  </a:t>
            </a:r>
          </a:p>
          <a:p>
            <a:r>
              <a:rPr lang="en-US" sz="2000" b="1" dirty="0"/>
              <a:t>Annual Meeting: </a:t>
            </a:r>
          </a:p>
          <a:p>
            <a:pPr lvl="1"/>
            <a:r>
              <a:rPr lang="en-US" sz="1600" b="1" i="1" dirty="0"/>
              <a:t>21-22 November, 2019:</a:t>
            </a:r>
            <a:r>
              <a:rPr lang="en-US" sz="1600" dirty="0"/>
              <a:t>  </a:t>
            </a:r>
          </a:p>
          <a:p>
            <a:pPr lvl="2"/>
            <a:r>
              <a:rPr lang="en-US" sz="1400" dirty="0"/>
              <a:t>“Tools for 3Rs testing“. </a:t>
            </a:r>
          </a:p>
          <a:p>
            <a:pPr lvl="2"/>
            <a:r>
              <a:rPr lang="en-US" sz="1400" dirty="0"/>
              <a:t>This symposium is jointly organized by </a:t>
            </a:r>
            <a:r>
              <a:rPr lang="en-US" sz="1400" dirty="0" err="1"/>
              <a:t>BelTox</a:t>
            </a:r>
            <a:r>
              <a:rPr lang="en-US" sz="1400" dirty="0"/>
              <a:t>, the IC3Rs platform of the VUB and INVITROM at the </a:t>
            </a:r>
            <a:r>
              <a:rPr lang="nl-NL" sz="1400" dirty="0"/>
              <a:t>Life Sciences campus of </a:t>
            </a:r>
            <a:r>
              <a:rPr lang="nl-NL" sz="1400" dirty="0" err="1"/>
              <a:t>the</a:t>
            </a:r>
            <a:r>
              <a:rPr lang="nl-NL" sz="1400" dirty="0"/>
              <a:t> VUB. </a:t>
            </a:r>
          </a:p>
          <a:p>
            <a:pPr lvl="2"/>
            <a:r>
              <a:rPr lang="en-US" sz="1400" dirty="0"/>
              <a:t>Young scientists are invited to compete for the best presentation and poster. </a:t>
            </a:r>
          </a:p>
          <a:p>
            <a:pPr lvl="2"/>
            <a:r>
              <a:rPr lang="en-US" sz="1400" dirty="0"/>
              <a:t>The following day there will be a workshop focusing on the design of research projects according to the 3Rs principles. </a:t>
            </a:r>
          </a:p>
          <a:p>
            <a:pPr lvl="2"/>
            <a:r>
              <a:rPr lang="en-US" sz="1400" dirty="0"/>
              <a:t>More than 130 people are attending the meeting. </a:t>
            </a:r>
          </a:p>
        </p:txBody>
      </p:sp>
    </p:spTree>
    <p:extLst>
      <p:ext uri="{BB962C8B-B14F-4D97-AF65-F5344CB8AC3E}">
        <p14:creationId xmlns:p14="http://schemas.microsoft.com/office/powerpoint/2010/main" val="1426063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nl-NL" sz="3600" b="1" dirty="0" err="1"/>
              <a:t>Planned</a:t>
            </a:r>
            <a:r>
              <a:rPr lang="nl-NL" sz="3600" b="1" dirty="0"/>
              <a:t> </a:t>
            </a:r>
            <a:r>
              <a:rPr lang="nl-NL" sz="3600" b="1" dirty="0" err="1"/>
              <a:t>Activities</a:t>
            </a:r>
            <a:r>
              <a:rPr lang="nl-NL" sz="3600" b="1" dirty="0"/>
              <a:t> </a:t>
            </a:r>
            <a:r>
              <a:rPr lang="nl-NL" sz="3600" b="1" dirty="0" err="1"/>
              <a:t>for</a:t>
            </a:r>
            <a:r>
              <a:rPr lang="nl-NL" sz="3600" b="1" dirty="0"/>
              <a:t> 2020 (1)</a:t>
            </a:r>
            <a:r>
              <a:rPr lang="nl-NL" sz="3600" dirty="0"/>
              <a:t> </a:t>
            </a:r>
          </a:p>
        </p:txBody>
      </p:sp>
      <p:sp>
        <p:nvSpPr>
          <p:cNvPr id="377859" name="Rectangle 3"/>
          <p:cNvSpPr>
            <a:spLocks noGrp="1" noChangeArrowheads="1"/>
          </p:cNvSpPr>
          <p:nvPr>
            <p:ph type="body" idx="1"/>
          </p:nvPr>
        </p:nvSpPr>
        <p:spPr>
          <a:xfrm>
            <a:off x="395536" y="1340768"/>
            <a:ext cx="8424936" cy="5040560"/>
          </a:xfrm>
        </p:spPr>
        <p:txBody>
          <a:bodyPr/>
          <a:lstStyle/>
          <a:p>
            <a:r>
              <a:rPr lang="en-US" sz="2000" b="1" dirty="0"/>
              <a:t>Courses and Workshops:  </a:t>
            </a:r>
          </a:p>
          <a:p>
            <a:pPr lvl="1"/>
            <a:r>
              <a:rPr lang="en-US" sz="1600" b="1" i="1"/>
              <a:t>18 </a:t>
            </a:r>
            <a:r>
              <a:rPr lang="en-US" sz="1600" b="1" i="1" dirty="0"/>
              <a:t>February, 2020: </a:t>
            </a:r>
          </a:p>
          <a:p>
            <a:pPr lvl="2"/>
            <a:r>
              <a:rPr lang="en-US" sz="1400" dirty="0"/>
              <a:t>Introductory course in toxicology, ecotoxicology and risk assessment. </a:t>
            </a:r>
          </a:p>
          <a:p>
            <a:pPr lvl="2"/>
            <a:r>
              <a:rPr lang="en-US" sz="1400" dirty="0"/>
              <a:t>Organized for CEFIC and </a:t>
            </a:r>
            <a:r>
              <a:rPr lang="en-US" sz="1400" dirty="0" err="1"/>
              <a:t>Essenscia</a:t>
            </a:r>
            <a:r>
              <a:rPr lang="en-US" sz="1400" dirty="0"/>
              <a:t> members in collaboration with CEFIC and </a:t>
            </a:r>
            <a:r>
              <a:rPr lang="en-US" sz="1400" dirty="0" err="1"/>
              <a:t>Essenscia</a:t>
            </a:r>
            <a:r>
              <a:rPr lang="en-US" sz="1400" dirty="0"/>
              <a:t>. </a:t>
            </a:r>
          </a:p>
          <a:p>
            <a:pPr lvl="2"/>
            <a:r>
              <a:rPr lang="en-US" sz="1400" dirty="0"/>
              <a:t>The course will take place at the CEFIC premises in Brussels. </a:t>
            </a:r>
          </a:p>
          <a:p>
            <a:pPr lvl="1"/>
            <a:r>
              <a:rPr lang="en-US" sz="1600" b="1" i="1" dirty="0"/>
              <a:t>5-10 April, 2020: </a:t>
            </a:r>
          </a:p>
          <a:p>
            <a:pPr lvl="2"/>
            <a:r>
              <a:rPr lang="en-US" sz="1400" dirty="0"/>
              <a:t>Module 4 of the </a:t>
            </a:r>
            <a:r>
              <a:rPr lang="en-US" sz="1400" dirty="0" err="1"/>
              <a:t>UCLouvain-BelTox</a:t>
            </a:r>
            <a:r>
              <a:rPr lang="en-US" sz="1400" dirty="0"/>
              <a:t> toxicology course. </a:t>
            </a:r>
          </a:p>
          <a:p>
            <a:pPr lvl="2"/>
            <a:r>
              <a:rPr lang="en-US" sz="1400" dirty="0"/>
              <a:t>Methods applied in </a:t>
            </a:r>
            <a:r>
              <a:rPr lang="en-US" sz="1400" i="1" dirty="0"/>
              <a:t>in vitro </a:t>
            </a:r>
            <a:r>
              <a:rPr lang="en-US" sz="1400" dirty="0"/>
              <a:t>toxicology for the safety testing of chemicals, in collaboration with ESTIV. </a:t>
            </a:r>
          </a:p>
          <a:p>
            <a:pPr lvl="2"/>
            <a:r>
              <a:rPr lang="en-US" sz="1400" dirty="0"/>
              <a:t>The course will take place at the </a:t>
            </a:r>
            <a:r>
              <a:rPr lang="en-US" sz="1400" dirty="0" err="1"/>
              <a:t>UCLouvain</a:t>
            </a:r>
            <a:r>
              <a:rPr lang="en-US" sz="1400" dirty="0"/>
              <a:t> campus in </a:t>
            </a:r>
            <a:r>
              <a:rPr lang="en-US" sz="1400" dirty="0" err="1"/>
              <a:t>Woluwe</a:t>
            </a:r>
            <a:r>
              <a:rPr lang="en-US" sz="1400" dirty="0"/>
              <a:t>. </a:t>
            </a:r>
          </a:p>
          <a:p>
            <a:pPr lvl="1"/>
            <a:r>
              <a:rPr lang="en-US" sz="1600" b="1" i="1" dirty="0"/>
              <a:t>October, 2020: </a:t>
            </a:r>
          </a:p>
          <a:p>
            <a:pPr lvl="2"/>
            <a:r>
              <a:rPr lang="en-US" sz="1400" dirty="0"/>
              <a:t>Module 5 of the </a:t>
            </a:r>
            <a:r>
              <a:rPr lang="en-US" sz="1400" dirty="0" err="1"/>
              <a:t>UCLouvain-BelTox</a:t>
            </a:r>
            <a:r>
              <a:rPr lang="en-US" sz="1400" dirty="0"/>
              <a:t> course on occupational toxicology. </a:t>
            </a:r>
          </a:p>
        </p:txBody>
      </p:sp>
    </p:spTree>
    <p:extLst>
      <p:ext uri="{BB962C8B-B14F-4D97-AF65-F5344CB8AC3E}">
        <p14:creationId xmlns:p14="http://schemas.microsoft.com/office/powerpoint/2010/main" val="1960714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nl-NL" sz="3600" b="1" dirty="0" err="1"/>
              <a:t>Planned</a:t>
            </a:r>
            <a:r>
              <a:rPr lang="nl-NL" sz="3600" b="1" dirty="0"/>
              <a:t> </a:t>
            </a:r>
            <a:r>
              <a:rPr lang="nl-NL" sz="3600" b="1" dirty="0" err="1"/>
              <a:t>Activities</a:t>
            </a:r>
            <a:r>
              <a:rPr lang="nl-NL" sz="3600" b="1" dirty="0"/>
              <a:t> </a:t>
            </a:r>
            <a:r>
              <a:rPr lang="nl-NL" sz="3600" b="1" dirty="0" err="1"/>
              <a:t>for</a:t>
            </a:r>
            <a:r>
              <a:rPr lang="nl-NL" sz="3600" b="1" dirty="0"/>
              <a:t> 2020 (2)</a:t>
            </a:r>
            <a:r>
              <a:rPr lang="nl-NL" sz="3600" dirty="0"/>
              <a:t> </a:t>
            </a:r>
          </a:p>
        </p:txBody>
      </p:sp>
      <p:sp>
        <p:nvSpPr>
          <p:cNvPr id="377859" name="Rectangle 3"/>
          <p:cNvSpPr>
            <a:spLocks noGrp="1" noChangeArrowheads="1"/>
          </p:cNvSpPr>
          <p:nvPr>
            <p:ph type="body" idx="1"/>
          </p:nvPr>
        </p:nvSpPr>
        <p:spPr>
          <a:xfrm>
            <a:off x="395536" y="1340768"/>
            <a:ext cx="8424936" cy="5040560"/>
          </a:xfrm>
        </p:spPr>
        <p:txBody>
          <a:bodyPr/>
          <a:lstStyle/>
          <a:p>
            <a:r>
              <a:rPr lang="en-US" sz="2000" b="1" dirty="0"/>
              <a:t>2-day Annual Meeting 2020 (proposed </a:t>
            </a:r>
            <a:r>
              <a:rPr lang="en-US" sz="2000" b="1" dirty="0" err="1"/>
              <a:t>programme</a:t>
            </a:r>
            <a:r>
              <a:rPr lang="en-US" sz="2000" b="1" dirty="0"/>
              <a:t>):  </a:t>
            </a:r>
          </a:p>
          <a:p>
            <a:pPr lvl="1"/>
            <a:r>
              <a:rPr lang="en-US" sz="1600" b="1" i="1" dirty="0"/>
              <a:t>November, 2020, 1</a:t>
            </a:r>
            <a:r>
              <a:rPr lang="en-US" sz="1600" b="1" i="1" baseline="30000" dirty="0"/>
              <a:t>st</a:t>
            </a:r>
            <a:r>
              <a:rPr lang="en-US" sz="1600" b="1" i="1" dirty="0"/>
              <a:t> day: </a:t>
            </a:r>
          </a:p>
          <a:p>
            <a:pPr lvl="2"/>
            <a:r>
              <a:rPr lang="en-US" sz="1400" dirty="0"/>
              <a:t>Symposium on cancer hazard and risk assessment.</a:t>
            </a:r>
          </a:p>
          <a:p>
            <a:pPr lvl="2"/>
            <a:r>
              <a:rPr lang="en-US" sz="1400" dirty="0"/>
              <a:t>Young scientist competition. </a:t>
            </a:r>
          </a:p>
          <a:p>
            <a:pPr lvl="1"/>
            <a:r>
              <a:rPr lang="en-US" sz="1600" b="1" i="1" dirty="0"/>
              <a:t>November, 2020, 2</a:t>
            </a:r>
            <a:r>
              <a:rPr lang="en-US" sz="1600" b="1" i="1" baseline="30000" dirty="0"/>
              <a:t>nd</a:t>
            </a:r>
            <a:r>
              <a:rPr lang="en-US" sz="1600" b="1" i="1" dirty="0"/>
              <a:t> day: </a:t>
            </a:r>
          </a:p>
          <a:p>
            <a:pPr lvl="2"/>
            <a:r>
              <a:rPr lang="en-US" sz="1400" dirty="0"/>
              <a:t>Workshop on cancer hazard and risk assessment with discussion of real cases.  </a:t>
            </a:r>
          </a:p>
          <a:p>
            <a:pPr lvl="2"/>
            <a:r>
              <a:rPr lang="en-US" sz="1400" dirty="0"/>
              <a:t>Practical exercises on cancer modes of action and assessment of human relevance of rodent cancer data. </a:t>
            </a:r>
          </a:p>
        </p:txBody>
      </p:sp>
    </p:spTree>
    <p:extLst>
      <p:ext uri="{BB962C8B-B14F-4D97-AF65-F5344CB8AC3E}">
        <p14:creationId xmlns:p14="http://schemas.microsoft.com/office/powerpoint/2010/main" val="1005009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4213" y="188913"/>
            <a:ext cx="7773987" cy="863600"/>
          </a:xfrm>
        </p:spPr>
        <p:txBody>
          <a:bodyPr/>
          <a:lstStyle/>
          <a:p>
            <a:pPr eaLnBrk="1" hangingPunct="1"/>
            <a:r>
              <a:rPr lang="nl-NL" sz="3600" b="1" dirty="0"/>
              <a:t>Financial Balance 2019</a:t>
            </a:r>
            <a:endParaRPr lang="nl-NL" sz="2800" dirty="0"/>
          </a:p>
        </p:txBody>
      </p:sp>
      <p:graphicFrame>
        <p:nvGraphicFramePr>
          <p:cNvPr id="3" name="Group 285"/>
          <p:cNvGraphicFramePr>
            <a:graphicFrameLocks noGrp="1"/>
          </p:cNvGraphicFramePr>
          <p:nvPr>
            <p:extLst>
              <p:ext uri="{D42A27DB-BD31-4B8C-83A1-F6EECF244321}">
                <p14:modId xmlns:p14="http://schemas.microsoft.com/office/powerpoint/2010/main" val="1974260057"/>
              </p:ext>
            </p:extLst>
          </p:nvPr>
        </p:nvGraphicFramePr>
        <p:xfrm>
          <a:off x="468313" y="1593850"/>
          <a:ext cx="8280400" cy="4361439"/>
        </p:xfrm>
        <a:graphic>
          <a:graphicData uri="http://schemas.openxmlformats.org/drawingml/2006/table">
            <a:tbl>
              <a:tblPr>
                <a:effectLst/>
              </a:tblPr>
              <a:tblGrid>
                <a:gridCol w="2591519">
                  <a:extLst>
                    <a:ext uri="{9D8B030D-6E8A-4147-A177-3AD203B41FA5}">
                      <a16:colId xmlns:a16="http://schemas.microsoft.com/office/drawing/2014/main" val="20000"/>
                    </a:ext>
                  </a:extLst>
                </a:gridCol>
                <a:gridCol w="1548681">
                  <a:extLst>
                    <a:ext uri="{9D8B030D-6E8A-4147-A177-3AD203B41FA5}">
                      <a16:colId xmlns:a16="http://schemas.microsoft.com/office/drawing/2014/main" val="20001"/>
                    </a:ext>
                  </a:extLst>
                </a:gridCol>
                <a:gridCol w="2555775">
                  <a:extLst>
                    <a:ext uri="{9D8B030D-6E8A-4147-A177-3AD203B41FA5}">
                      <a16:colId xmlns:a16="http://schemas.microsoft.com/office/drawing/2014/main" val="20002"/>
                    </a:ext>
                  </a:extLst>
                </a:gridCol>
                <a:gridCol w="1584425">
                  <a:extLst>
                    <a:ext uri="{9D8B030D-6E8A-4147-A177-3AD203B41FA5}">
                      <a16:colId xmlns:a16="http://schemas.microsoft.com/office/drawing/2014/main" val="20003"/>
                    </a:ext>
                  </a:extLst>
                </a:gridCol>
              </a:tblGrid>
              <a:tr h="677968">
                <a:tc gridSpan="2">
                  <a:txBody>
                    <a:bodyPr/>
                    <a:lstStyle/>
                    <a:p>
                      <a:pPr marL="0" marR="0" lvl="0" indent="0" algn="ctr" defTabSz="914400" rtl="0" eaLnBrk="0" fontAlgn="base" latinLnBrk="0" hangingPunct="0">
                        <a:lnSpc>
                          <a:spcPct val="100000"/>
                        </a:lnSpc>
                        <a:spcBef>
                          <a:spcPct val="20000"/>
                        </a:spcBef>
                        <a:spcAft>
                          <a:spcPct val="0"/>
                        </a:spcAft>
                        <a:buClr>
                          <a:srgbClr val="33CCCC"/>
                        </a:buClr>
                        <a:buSzTx/>
                        <a:buFontTx/>
                        <a:buNone/>
                        <a:tabLst/>
                      </a:pPr>
                      <a:r>
                        <a:rPr kumimoji="0" lang="en-US" sz="2400" b="1" i="0" u="none" strike="noStrike" cap="none" normalizeH="0" baseline="0" dirty="0">
                          <a:ln>
                            <a:noFill/>
                          </a:ln>
                          <a:solidFill>
                            <a:srgbClr val="33CCCC"/>
                          </a:solidFill>
                          <a:effectLst/>
                          <a:latin typeface="Arial" charset="0"/>
                        </a:rPr>
                        <a:t>In 		             </a:t>
                      </a:r>
                      <a:r>
                        <a:rPr kumimoji="0" lang="en-US" sz="2000" b="0" i="0" u="none" strike="noStrike" cap="none" normalizeH="0" baseline="0" dirty="0">
                          <a:ln>
                            <a:noFill/>
                          </a:ln>
                          <a:solidFill>
                            <a:schemeClr val="tx1"/>
                          </a:solidFill>
                          <a:effectLst/>
                          <a:latin typeface="Arial" charset="0"/>
                          <a:cs typeface="Times New Roman" pitchFamily="18" charset="0"/>
                        </a:rPr>
                        <a:t>€</a:t>
                      </a:r>
                      <a:endParaRPr kumimoji="0" lang="en-GB" sz="2000" b="0" i="0" u="none" strike="noStrike" cap="none" normalizeH="0" baseline="0" dirty="0">
                        <a:ln>
                          <a:noFill/>
                        </a:ln>
                        <a:solidFill>
                          <a:schemeClr val="tx1"/>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nl-BE"/>
                    </a:p>
                  </a:txBody>
                  <a:tcPr/>
                </a:tc>
                <a:tc gridSpan="2">
                  <a:txBody>
                    <a:bodyPr/>
                    <a:lstStyle/>
                    <a:p>
                      <a:pPr marL="0" marR="0" lvl="0" indent="0" algn="ctr" defTabSz="914400" rtl="0" eaLnBrk="0" fontAlgn="base" latinLnBrk="0" hangingPunct="0">
                        <a:lnSpc>
                          <a:spcPct val="100000"/>
                        </a:lnSpc>
                        <a:spcBef>
                          <a:spcPct val="20000"/>
                        </a:spcBef>
                        <a:spcAft>
                          <a:spcPct val="0"/>
                        </a:spcAft>
                        <a:buClr>
                          <a:srgbClr val="33CCCC"/>
                        </a:buClr>
                        <a:buSzTx/>
                        <a:buFontTx/>
                        <a:buNone/>
                        <a:tabLst/>
                      </a:pPr>
                      <a:r>
                        <a:rPr kumimoji="0" lang="en-US" sz="2400" b="1" i="0" u="none" strike="noStrike" cap="none" normalizeH="0" baseline="0" dirty="0">
                          <a:ln>
                            <a:noFill/>
                          </a:ln>
                          <a:solidFill>
                            <a:srgbClr val="FF3300"/>
                          </a:solidFill>
                          <a:effectLst/>
                          <a:latin typeface="Arial" charset="0"/>
                        </a:rPr>
                        <a:t>Out 		          </a:t>
                      </a:r>
                      <a:r>
                        <a:rPr kumimoji="0" lang="en-US" sz="2000" b="0" i="0" u="none" strike="noStrike" cap="none" normalizeH="0" baseline="0" dirty="0">
                          <a:ln>
                            <a:noFill/>
                          </a:ln>
                          <a:solidFill>
                            <a:schemeClr val="tx1"/>
                          </a:solidFill>
                          <a:effectLst/>
                          <a:latin typeface="Arial" charset="0"/>
                          <a:cs typeface="Times New Roman" pitchFamily="18" charset="0"/>
                        </a:rPr>
                        <a:t>€</a:t>
                      </a:r>
                      <a:endParaRPr kumimoji="0" lang="en-GB" sz="2000" b="0" i="0" u="none" strike="noStrike" cap="none" normalizeH="0" baseline="0" dirty="0">
                        <a:ln>
                          <a:noFill/>
                        </a:ln>
                        <a:solidFill>
                          <a:schemeClr val="tx1"/>
                        </a:solidFill>
                        <a:effectLst/>
                        <a:latin typeface="Arial" charset="0"/>
                        <a:cs typeface="Times New Roman" pitchFamily="18"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nl-BE"/>
                    </a:p>
                  </a:txBody>
                  <a:tcPr/>
                </a:tc>
                <a:extLst>
                  <a:ext uri="{0D108BD9-81ED-4DB2-BD59-A6C34878D82A}">
                    <a16:rowId xmlns:a16="http://schemas.microsoft.com/office/drawing/2014/main" val="10000"/>
                  </a:ext>
                </a:extLst>
              </a:tr>
              <a:tr h="754391">
                <a:tc>
                  <a:txBody>
                    <a:bodyPr/>
                    <a:lstStyle/>
                    <a:p>
                      <a:pPr marL="0" marR="0" lvl="0" indent="0" algn="l" defTabSz="914400" rtl="0" eaLnBrk="0" fontAlgn="base" latinLnBrk="0" hangingPunct="0">
                        <a:lnSpc>
                          <a:spcPct val="100000"/>
                        </a:lnSpc>
                        <a:spcBef>
                          <a:spcPct val="20000"/>
                        </a:spcBef>
                        <a:spcAft>
                          <a:spcPct val="0"/>
                        </a:spcAft>
                        <a:buClr>
                          <a:srgbClr val="33CCCC"/>
                        </a:buClr>
                        <a:buSzTx/>
                        <a:buFontTx/>
                        <a:buNone/>
                        <a:tabLst/>
                      </a:pPr>
                      <a:r>
                        <a:rPr kumimoji="0" lang="en-US" sz="2000" b="0" i="0" u="none" strike="noStrike" cap="none" normalizeH="0" baseline="0" dirty="0">
                          <a:ln>
                            <a:noFill/>
                          </a:ln>
                          <a:solidFill>
                            <a:srgbClr val="333333"/>
                          </a:solidFill>
                          <a:effectLst/>
                          <a:latin typeface="Arial" charset="0"/>
                        </a:rPr>
                        <a:t>Sponsorship + bank interests + website</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33CCCC"/>
                        </a:buClr>
                        <a:buSzTx/>
                        <a:buFontTx/>
                        <a:buNone/>
                        <a:tabLst/>
                      </a:pPr>
                      <a:r>
                        <a:rPr kumimoji="0" lang="fr-FR" sz="2000" b="0" i="0" u="none" strike="noStrike" cap="none" normalizeH="0" baseline="0" dirty="0">
                          <a:ln>
                            <a:noFill/>
                          </a:ln>
                          <a:solidFill>
                            <a:srgbClr val="333333"/>
                          </a:solidFill>
                          <a:effectLst/>
                          <a:latin typeface="Arial" charset="0"/>
                        </a:rPr>
                        <a:t>4,025.08</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33CCCC"/>
                        </a:buClr>
                        <a:buSzTx/>
                        <a:buFontTx/>
                        <a:buNone/>
                        <a:tabLst/>
                      </a:pPr>
                      <a:r>
                        <a:rPr kumimoji="0" lang="en-US" sz="2000" b="0" i="0" u="none" strike="noStrike" cap="none" normalizeH="0" baseline="0" dirty="0">
                          <a:ln>
                            <a:noFill/>
                          </a:ln>
                          <a:solidFill>
                            <a:srgbClr val="333333"/>
                          </a:solidFill>
                          <a:effectLst/>
                          <a:latin typeface="Arial" charset="0"/>
                        </a:rPr>
                        <a:t>Administration + bank charges + bursaries</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33CCCC"/>
                        </a:buClr>
                        <a:buSzTx/>
                        <a:buFontTx/>
                        <a:buNone/>
                        <a:tabLst/>
                      </a:pPr>
                      <a:r>
                        <a:rPr kumimoji="0" lang="fr-FR" sz="2000" b="0" i="0" u="none" strike="noStrike" cap="none" normalizeH="0" baseline="0" dirty="0">
                          <a:ln>
                            <a:noFill/>
                          </a:ln>
                          <a:solidFill>
                            <a:srgbClr val="333333"/>
                          </a:solidFill>
                          <a:effectLst/>
                          <a:latin typeface="Arial" charset="0"/>
                        </a:rPr>
                        <a:t>10,041.70</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474799">
                <a:tc>
                  <a:txBody>
                    <a:bodyPr/>
                    <a:lstStyle/>
                    <a:p>
                      <a:pPr marL="0" marR="0" lvl="0" indent="0" algn="l" defTabSz="914400" rtl="0" eaLnBrk="0" fontAlgn="base" latinLnBrk="0" hangingPunct="0">
                        <a:lnSpc>
                          <a:spcPct val="100000"/>
                        </a:lnSpc>
                        <a:spcBef>
                          <a:spcPct val="20000"/>
                        </a:spcBef>
                        <a:spcAft>
                          <a:spcPct val="0"/>
                        </a:spcAft>
                        <a:buClr>
                          <a:srgbClr val="33CCCC"/>
                        </a:buClr>
                        <a:buSzTx/>
                        <a:buFontTx/>
                        <a:buNone/>
                        <a:tabLst/>
                      </a:pPr>
                      <a:r>
                        <a:rPr kumimoji="0" lang="en-US" sz="2000" b="0" i="0" u="none" strike="noStrike" cap="none" normalizeH="0" baseline="0" dirty="0">
                          <a:ln>
                            <a:noFill/>
                          </a:ln>
                          <a:solidFill>
                            <a:srgbClr val="333333"/>
                          </a:solidFill>
                          <a:effectLst/>
                          <a:latin typeface="Arial" charset="0"/>
                        </a:rPr>
                        <a:t>Membership</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33CCCC"/>
                        </a:buClr>
                        <a:buSzTx/>
                        <a:buFontTx/>
                        <a:buNone/>
                        <a:tabLst/>
                      </a:pPr>
                      <a:r>
                        <a:rPr kumimoji="0" lang="en-GB" sz="2000" b="0" i="0" u="none" strike="noStrike" cap="none" normalizeH="0" baseline="0" dirty="0">
                          <a:ln>
                            <a:noFill/>
                          </a:ln>
                          <a:solidFill>
                            <a:srgbClr val="333333"/>
                          </a:solidFill>
                          <a:effectLst/>
                          <a:latin typeface="Arial" charset="0"/>
                        </a:rPr>
                        <a:t>5,450.00</a:t>
                      </a: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33CCCC"/>
                        </a:buClr>
                        <a:buSzTx/>
                        <a:buFontTx/>
                        <a:buNone/>
                        <a:tabLst/>
                      </a:pPr>
                      <a:r>
                        <a:rPr kumimoji="0" lang="en-US" sz="2000" b="0" i="0" u="none" strike="noStrike" cap="none" normalizeH="0" baseline="0" dirty="0">
                          <a:ln>
                            <a:noFill/>
                          </a:ln>
                          <a:solidFill>
                            <a:srgbClr val="333333"/>
                          </a:solidFill>
                          <a:effectLst/>
                          <a:latin typeface="Arial" charset="0"/>
                        </a:rPr>
                        <a:t>Website</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33CCCC"/>
                        </a:buClr>
                        <a:buSzTx/>
                        <a:buFontTx/>
                        <a:buNone/>
                        <a:tabLst/>
                      </a:pPr>
                      <a:r>
                        <a:rPr kumimoji="0" lang="fr-FR" sz="2000" b="0" i="0" u="none" strike="noStrike" cap="none" normalizeH="0" baseline="0" dirty="0">
                          <a:ln>
                            <a:noFill/>
                          </a:ln>
                          <a:solidFill>
                            <a:srgbClr val="333333"/>
                          </a:solidFill>
                          <a:effectLst/>
                          <a:latin typeface="Arial" charset="0"/>
                        </a:rPr>
                        <a:t>3,789.76</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32865">
                <a:tc>
                  <a:txBody>
                    <a:bodyPr/>
                    <a:lstStyle/>
                    <a:p>
                      <a:pPr marL="0" marR="0" lvl="0" indent="0" algn="l" defTabSz="914400" rtl="0" eaLnBrk="0" fontAlgn="base" latinLnBrk="0" hangingPunct="0">
                        <a:lnSpc>
                          <a:spcPct val="100000"/>
                        </a:lnSpc>
                        <a:spcBef>
                          <a:spcPct val="20000"/>
                        </a:spcBef>
                        <a:spcAft>
                          <a:spcPct val="0"/>
                        </a:spcAft>
                        <a:buClr>
                          <a:srgbClr val="33CCCC"/>
                        </a:buClr>
                        <a:buSzTx/>
                        <a:buFontTx/>
                        <a:buNone/>
                        <a:tabLst/>
                      </a:pPr>
                      <a:r>
                        <a:rPr kumimoji="0" lang="en-US" sz="2000" b="0" i="0" u="none" strike="noStrike" kern="1200" cap="none" normalizeH="0" baseline="0" dirty="0">
                          <a:ln>
                            <a:noFill/>
                          </a:ln>
                          <a:solidFill>
                            <a:srgbClr val="333333"/>
                          </a:solidFill>
                          <a:effectLst/>
                          <a:latin typeface="Arial" charset="0"/>
                          <a:ea typeface="+mn-ea"/>
                          <a:cs typeface="+mn-cs"/>
                        </a:rPr>
                        <a:t>AM</a:t>
                      </a:r>
                      <a:endParaRPr kumimoji="0" lang="en-GB" sz="2000" b="0" i="0" u="none" strike="noStrike" kern="1200" cap="none" normalizeH="0" baseline="0" dirty="0">
                        <a:ln>
                          <a:noFill/>
                        </a:ln>
                        <a:solidFill>
                          <a:srgbClr val="333333"/>
                        </a:solidFill>
                        <a:effectLst/>
                        <a:latin typeface="Arial" charset="0"/>
                        <a:ea typeface="+mn-ea"/>
                        <a:cs typeface="+mn-cs"/>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33CCCC"/>
                        </a:buClr>
                        <a:buSzTx/>
                        <a:buFontTx/>
                        <a:buNone/>
                        <a:tabLst/>
                      </a:pPr>
                      <a:r>
                        <a:rPr kumimoji="0" lang="fr-FR" sz="2000" b="0" i="0" u="none" strike="noStrike" cap="none" normalizeH="0" baseline="0" dirty="0">
                          <a:ln>
                            <a:noFill/>
                          </a:ln>
                          <a:solidFill>
                            <a:srgbClr val="333333"/>
                          </a:solidFill>
                          <a:effectLst/>
                          <a:latin typeface="Arial" charset="0"/>
                        </a:rPr>
                        <a:t>7,354.00</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33CCCC"/>
                        </a:buClr>
                        <a:buSzTx/>
                        <a:buFontTx/>
                        <a:buNone/>
                        <a:tabLst/>
                      </a:pPr>
                      <a:r>
                        <a:rPr kumimoji="0" lang="en-US" sz="2000" b="0" i="0" u="none" strike="noStrike" cap="none" normalizeH="0" baseline="0" dirty="0">
                          <a:ln>
                            <a:noFill/>
                          </a:ln>
                          <a:solidFill>
                            <a:srgbClr val="333333"/>
                          </a:solidFill>
                          <a:effectLst/>
                          <a:latin typeface="Arial" charset="0"/>
                        </a:rPr>
                        <a:t>AM</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33CCCC"/>
                        </a:buClr>
                        <a:buSzTx/>
                        <a:buFontTx/>
                        <a:buNone/>
                        <a:tabLst/>
                      </a:pPr>
                      <a:r>
                        <a:rPr kumimoji="0" lang="fr-FR" sz="2000" b="0" i="0" u="none" strike="noStrike" cap="none" normalizeH="0" baseline="0" dirty="0">
                          <a:ln>
                            <a:noFill/>
                          </a:ln>
                          <a:solidFill>
                            <a:srgbClr val="333333"/>
                          </a:solidFill>
                          <a:effectLst/>
                          <a:latin typeface="Arial" charset="0"/>
                        </a:rPr>
                        <a:t>1,484.00</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32048">
                <a:tc>
                  <a:txBody>
                    <a:bodyPr/>
                    <a:lstStyle/>
                    <a:p>
                      <a:pPr marL="0" marR="0" lvl="0" indent="0" algn="l" defTabSz="914400" rtl="0" eaLnBrk="0" fontAlgn="base" latinLnBrk="0" hangingPunct="0">
                        <a:lnSpc>
                          <a:spcPct val="100000"/>
                        </a:lnSpc>
                        <a:spcBef>
                          <a:spcPct val="20000"/>
                        </a:spcBef>
                        <a:spcAft>
                          <a:spcPct val="0"/>
                        </a:spcAft>
                        <a:buClr>
                          <a:srgbClr val="33CCCC"/>
                        </a:buClr>
                        <a:buSzTx/>
                        <a:buFontTx/>
                        <a:buNone/>
                        <a:tabLst/>
                      </a:pPr>
                      <a:r>
                        <a:rPr kumimoji="0" lang="en-US" sz="2000" b="0" i="0" u="none" strike="noStrike" cap="none" normalizeH="0" baseline="0" dirty="0">
                          <a:ln>
                            <a:noFill/>
                          </a:ln>
                          <a:solidFill>
                            <a:srgbClr val="333333"/>
                          </a:solidFill>
                          <a:effectLst/>
                          <a:latin typeface="Arial" charset="0"/>
                        </a:rPr>
                        <a:t>Courses</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33CCCC"/>
                        </a:buClr>
                        <a:buSzTx/>
                        <a:buFontTx/>
                        <a:buNone/>
                        <a:tabLst/>
                      </a:pPr>
                      <a:r>
                        <a:rPr kumimoji="0" lang="fr-FR" sz="2000" b="0" i="0" u="none" strike="noStrike" kern="1200" cap="none" normalizeH="0" baseline="0" dirty="0">
                          <a:ln>
                            <a:noFill/>
                          </a:ln>
                          <a:solidFill>
                            <a:srgbClr val="333333"/>
                          </a:solidFill>
                          <a:effectLst/>
                          <a:latin typeface="Arial" charset="0"/>
                          <a:ea typeface="+mn-ea"/>
                          <a:cs typeface="+mn-cs"/>
                        </a:rPr>
                        <a:t>3,500.00</a:t>
                      </a:r>
                      <a:endParaRPr kumimoji="0" lang="en-GB" sz="2000" b="0" i="0" u="none" strike="noStrike" kern="1200" cap="none" normalizeH="0" baseline="0" dirty="0">
                        <a:ln>
                          <a:noFill/>
                        </a:ln>
                        <a:solidFill>
                          <a:srgbClr val="333333"/>
                        </a:solidFill>
                        <a:effectLst/>
                        <a:latin typeface="Arial" charset="0"/>
                        <a:ea typeface="+mn-ea"/>
                        <a:cs typeface="+mn-cs"/>
                      </a:endParaRPr>
                    </a:p>
                  </a:txBody>
                  <a:tcPr marL="91434" marR="91434" marT="45727" marB="45727" horzOverflow="overflow">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33CCCC"/>
                        </a:buClr>
                        <a:buSzTx/>
                        <a:buFontTx/>
                        <a:buNone/>
                        <a:tabLst/>
                      </a:pPr>
                      <a:r>
                        <a:rPr kumimoji="0" lang="en-US" sz="2000" b="0" i="0" u="none" strike="noStrike" cap="none" normalizeH="0" baseline="0" dirty="0">
                          <a:ln>
                            <a:noFill/>
                          </a:ln>
                          <a:solidFill>
                            <a:srgbClr val="333333"/>
                          </a:solidFill>
                          <a:effectLst/>
                          <a:latin typeface="Arial" charset="0"/>
                        </a:rPr>
                        <a:t>Courses</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33CCCC"/>
                        </a:buClr>
                        <a:buSzTx/>
                        <a:buFontTx/>
                        <a:buNone/>
                        <a:tabLst/>
                      </a:pPr>
                      <a:r>
                        <a:rPr kumimoji="0" lang="fr-FR" sz="2000" b="0" i="0" u="none" strike="noStrike" cap="none" normalizeH="0" baseline="0" dirty="0">
                          <a:ln>
                            <a:noFill/>
                          </a:ln>
                          <a:solidFill>
                            <a:srgbClr val="333333"/>
                          </a:solidFill>
                          <a:effectLst/>
                          <a:latin typeface="Arial" charset="0"/>
                        </a:rPr>
                        <a:t>500.00</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414791">
                <a:tc>
                  <a:txBody>
                    <a:bodyPr/>
                    <a:lstStyle/>
                    <a:p>
                      <a:pPr marL="0" marR="0" lvl="0" indent="0" algn="l" defTabSz="914400" rtl="0" eaLnBrk="0" fontAlgn="base" latinLnBrk="0" hangingPunct="0">
                        <a:lnSpc>
                          <a:spcPct val="100000"/>
                        </a:lnSpc>
                        <a:spcBef>
                          <a:spcPct val="20000"/>
                        </a:spcBef>
                        <a:spcAft>
                          <a:spcPct val="0"/>
                        </a:spcAft>
                        <a:buClr>
                          <a:srgbClr val="33CCCC"/>
                        </a:buClr>
                        <a:buSzTx/>
                        <a:buFontTx/>
                        <a:buNone/>
                        <a:tabLst/>
                      </a:pPr>
                      <a:r>
                        <a:rPr kumimoji="0" lang="en-US" sz="2000" b="0" i="0" u="none" strike="noStrike" cap="none" normalizeH="0" baseline="0" dirty="0">
                          <a:ln>
                            <a:noFill/>
                          </a:ln>
                          <a:solidFill>
                            <a:srgbClr val="333333"/>
                          </a:solidFill>
                          <a:effectLst/>
                          <a:latin typeface="Arial" charset="0"/>
                        </a:rPr>
                        <a:t>EUROTOX 2018</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33CCCC"/>
                        </a:buClr>
                        <a:buSzTx/>
                        <a:buFontTx/>
                        <a:buNone/>
                        <a:tabLst/>
                      </a:pPr>
                      <a:r>
                        <a:rPr kumimoji="0" lang="fr-FR" sz="2000" b="0" i="0" u="none" strike="noStrike" cap="none" normalizeH="0" baseline="0" dirty="0">
                          <a:ln>
                            <a:noFill/>
                          </a:ln>
                          <a:solidFill>
                            <a:srgbClr val="333333"/>
                          </a:solidFill>
                          <a:effectLst/>
                          <a:latin typeface="Arial" charset="0"/>
                        </a:rPr>
                        <a:t>30,444.16</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33CCCC"/>
                        </a:buClr>
                        <a:buSzTx/>
                        <a:buFontTx/>
                        <a:buNone/>
                        <a:tabLst/>
                      </a:pPr>
                      <a:r>
                        <a:rPr kumimoji="0" lang="en-US" sz="2000" b="0" i="0" u="none" strike="noStrike" cap="none" normalizeH="0" baseline="0" dirty="0">
                          <a:ln>
                            <a:noFill/>
                          </a:ln>
                          <a:solidFill>
                            <a:srgbClr val="333333"/>
                          </a:solidFill>
                          <a:effectLst/>
                          <a:latin typeface="Arial" charset="0"/>
                        </a:rPr>
                        <a:t>EUROTOX 2018</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33CCCC"/>
                        </a:buClr>
                        <a:buSzTx/>
                        <a:buFontTx/>
                        <a:buNone/>
                        <a:tabLst/>
                      </a:pPr>
                      <a:r>
                        <a:rPr kumimoji="0" lang="fr-FR" sz="2000" b="0" i="0" u="none" strike="noStrike" cap="none" normalizeH="0" baseline="0" dirty="0">
                          <a:ln>
                            <a:noFill/>
                          </a:ln>
                          <a:solidFill>
                            <a:srgbClr val="333333"/>
                          </a:solidFill>
                          <a:effectLst/>
                          <a:latin typeface="Arial" charset="0"/>
                        </a:rPr>
                        <a:t>20,500.00</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425553">
                <a:tc>
                  <a:txBody>
                    <a:bodyPr/>
                    <a:lstStyle/>
                    <a:p>
                      <a:pPr marL="0" marR="0" lvl="0" indent="0" algn="l" defTabSz="914400" rtl="0" eaLnBrk="0" fontAlgn="base" latinLnBrk="0" hangingPunct="0">
                        <a:lnSpc>
                          <a:spcPct val="100000"/>
                        </a:lnSpc>
                        <a:spcBef>
                          <a:spcPct val="20000"/>
                        </a:spcBef>
                        <a:spcAft>
                          <a:spcPct val="0"/>
                        </a:spcAft>
                        <a:buClr>
                          <a:srgbClr val="33CCCC"/>
                        </a:buClr>
                        <a:buSzTx/>
                        <a:buFontTx/>
                        <a:buNone/>
                        <a:tabLst/>
                      </a:pPr>
                      <a:r>
                        <a:rPr kumimoji="0" lang="en-GB" sz="2000" b="0" i="0" u="none" strike="noStrike" cap="none" normalizeH="0" baseline="0" dirty="0">
                          <a:ln>
                            <a:noFill/>
                          </a:ln>
                          <a:solidFill>
                            <a:srgbClr val="333333"/>
                          </a:solidFill>
                          <a:effectLst/>
                          <a:latin typeface="Arial" charset="0"/>
                        </a:rPr>
                        <a:t>ERT</a:t>
                      </a: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33CCCC"/>
                        </a:buClr>
                        <a:buSzTx/>
                        <a:buFontTx/>
                        <a:buNone/>
                        <a:tabLst/>
                      </a:pPr>
                      <a:r>
                        <a:rPr kumimoji="0" lang="fr-FR" sz="2000" b="0" i="0" u="none" strike="noStrike" cap="none" normalizeH="0" baseline="0" dirty="0">
                          <a:ln>
                            <a:noFill/>
                          </a:ln>
                          <a:solidFill>
                            <a:srgbClr val="333333"/>
                          </a:solidFill>
                          <a:effectLst/>
                          <a:latin typeface="Arial" charset="0"/>
                        </a:rPr>
                        <a:t>1,220.00</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33CCCC"/>
                        </a:buClr>
                        <a:buSzTx/>
                        <a:buFontTx/>
                        <a:buNone/>
                        <a:tabLst/>
                      </a:pPr>
                      <a:r>
                        <a:rPr kumimoji="0" lang="en-GB" sz="2000" b="0" i="0" u="none" strike="noStrike" cap="none" normalizeH="0" baseline="0" dirty="0">
                          <a:ln>
                            <a:noFill/>
                          </a:ln>
                          <a:solidFill>
                            <a:srgbClr val="333333"/>
                          </a:solidFill>
                          <a:effectLst/>
                          <a:latin typeface="Arial" charset="0"/>
                        </a:rPr>
                        <a:t>ERT</a:t>
                      </a: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33CCCC"/>
                        </a:buClr>
                        <a:buSzTx/>
                        <a:buFontTx/>
                        <a:buNone/>
                        <a:tabLst/>
                      </a:pPr>
                      <a:r>
                        <a:rPr kumimoji="0" lang="fr-FR" sz="2000" b="0" i="0" u="none" strike="noStrike" cap="none" normalizeH="0" baseline="0" dirty="0">
                          <a:ln>
                            <a:noFill/>
                          </a:ln>
                          <a:solidFill>
                            <a:srgbClr val="333333"/>
                          </a:solidFill>
                          <a:effectLst/>
                          <a:latin typeface="Arial" charset="0"/>
                        </a:rPr>
                        <a:t>1,640.84</a:t>
                      </a:r>
                      <a:endParaRPr kumimoji="0" lang="en-GB" sz="2000" b="0" i="0" u="none" strike="noStrike" cap="none" normalizeH="0" baseline="0" dirty="0">
                        <a:ln>
                          <a:noFill/>
                        </a:ln>
                        <a:solidFill>
                          <a:srgbClr val="333333"/>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497561">
                <a:tc>
                  <a:txBody>
                    <a:bodyPr/>
                    <a:lstStyle/>
                    <a:p>
                      <a:pPr marL="0" marR="0" lvl="0" indent="0" algn="l" defTabSz="914400" rtl="0" eaLnBrk="0" fontAlgn="base" latinLnBrk="0" hangingPunct="0">
                        <a:lnSpc>
                          <a:spcPct val="100000"/>
                        </a:lnSpc>
                        <a:spcBef>
                          <a:spcPct val="20000"/>
                        </a:spcBef>
                        <a:spcAft>
                          <a:spcPct val="0"/>
                        </a:spcAft>
                        <a:buClr>
                          <a:srgbClr val="33CCCC"/>
                        </a:buClr>
                        <a:buSzTx/>
                        <a:buFontTx/>
                        <a:buNone/>
                        <a:tabLst/>
                      </a:pPr>
                      <a:r>
                        <a:rPr kumimoji="0" lang="en-US" sz="2400" b="0" i="0" u="none" strike="noStrike" cap="none" normalizeH="0" baseline="0" dirty="0">
                          <a:ln>
                            <a:noFill/>
                          </a:ln>
                          <a:solidFill>
                            <a:srgbClr val="333333"/>
                          </a:solidFill>
                          <a:effectLst/>
                          <a:latin typeface="Arial" charset="0"/>
                        </a:rPr>
                        <a:t>Total</a:t>
                      </a:r>
                      <a:endParaRPr kumimoji="0" lang="en-GB" sz="2400" b="0" i="0" u="none" strike="noStrike" cap="none" normalizeH="0" baseline="0" dirty="0">
                        <a:ln>
                          <a:noFill/>
                        </a:ln>
                        <a:solidFill>
                          <a:srgbClr val="333333"/>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33CCCC"/>
                        </a:buClr>
                        <a:buSzTx/>
                        <a:buFontTx/>
                        <a:buNone/>
                        <a:tabLst/>
                      </a:pPr>
                      <a:r>
                        <a:rPr kumimoji="0" lang="fr-FR" sz="2400" b="1" i="0" u="none" strike="noStrike" cap="none" normalizeH="0" baseline="0" dirty="0">
                          <a:ln>
                            <a:noFill/>
                          </a:ln>
                          <a:solidFill>
                            <a:srgbClr val="33CCCC"/>
                          </a:solidFill>
                          <a:effectLst/>
                          <a:latin typeface="Arial" charset="0"/>
                        </a:rPr>
                        <a:t>51,993.24</a:t>
                      </a:r>
                      <a:endParaRPr kumimoji="0" lang="en-GB" sz="2400" b="1" i="0" u="none" strike="noStrike" cap="none" normalizeH="0" baseline="0" dirty="0">
                        <a:ln>
                          <a:noFill/>
                        </a:ln>
                        <a:solidFill>
                          <a:srgbClr val="33CCCC"/>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33CCCC"/>
                        </a:buClr>
                        <a:buSzTx/>
                        <a:buFontTx/>
                        <a:buNone/>
                        <a:tabLst/>
                      </a:pPr>
                      <a:r>
                        <a:rPr kumimoji="0" lang="en-GB" sz="2400" b="0" i="0" u="none" strike="noStrike" cap="none" normalizeH="0" baseline="0" dirty="0">
                          <a:ln>
                            <a:noFill/>
                          </a:ln>
                          <a:solidFill>
                            <a:srgbClr val="333333"/>
                          </a:solidFill>
                          <a:effectLst/>
                          <a:latin typeface="Arial" charset="0"/>
                        </a:rPr>
                        <a:t>Total</a:t>
                      </a: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33CCCC"/>
                        </a:buClr>
                        <a:buSzTx/>
                        <a:buFontTx/>
                        <a:buNone/>
                        <a:tabLst/>
                      </a:pPr>
                      <a:r>
                        <a:rPr kumimoji="0" lang="fr-FR" sz="2400" b="1" i="0" u="none" strike="noStrike" cap="none" normalizeH="0" baseline="0" dirty="0">
                          <a:ln>
                            <a:noFill/>
                          </a:ln>
                          <a:solidFill>
                            <a:srgbClr val="FF3300"/>
                          </a:solidFill>
                          <a:effectLst/>
                          <a:latin typeface="Arial" charset="0"/>
                        </a:rPr>
                        <a:t>37,956.30</a:t>
                      </a:r>
                      <a:endParaRPr kumimoji="0" lang="en-GB" sz="2400" b="1" i="0" u="none" strike="noStrike" cap="none" normalizeH="0" baseline="0" dirty="0">
                        <a:ln>
                          <a:noFill/>
                        </a:ln>
                        <a:solidFill>
                          <a:srgbClr val="FF3300"/>
                        </a:solidFill>
                        <a:effectLst/>
                        <a:latin typeface="Arial" charset="0"/>
                      </a:endParaRPr>
                    </a:p>
                  </a:txBody>
                  <a:tcPr marL="91434" marR="91434"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31376502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684213" y="392782"/>
            <a:ext cx="7773987" cy="515938"/>
          </a:xfrm>
        </p:spPr>
        <p:txBody>
          <a:bodyPr/>
          <a:lstStyle/>
          <a:p>
            <a:r>
              <a:rPr lang="nl-NL" sz="3600" b="1" dirty="0" err="1"/>
              <a:t>Membership</a:t>
            </a:r>
            <a:r>
              <a:rPr lang="nl-NL" sz="3600" b="1" dirty="0"/>
              <a:t> November 2019</a:t>
            </a:r>
          </a:p>
        </p:txBody>
      </p:sp>
      <p:graphicFrame>
        <p:nvGraphicFramePr>
          <p:cNvPr id="3" name="Chart 2"/>
          <p:cNvGraphicFramePr>
            <a:graphicFrameLocks noGrp="1"/>
          </p:cNvGraphicFramePr>
          <p:nvPr/>
        </p:nvGraphicFramePr>
        <p:xfrm>
          <a:off x="-31750" y="621631"/>
          <a:ext cx="9207500" cy="5614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8820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392782"/>
            <a:ext cx="7773987" cy="515938"/>
          </a:xfrm>
        </p:spPr>
        <p:txBody>
          <a:bodyPr/>
          <a:lstStyle/>
          <a:p>
            <a:r>
              <a:rPr lang="en-US" sz="3600" b="1" dirty="0"/>
              <a:t>ERT 2019</a:t>
            </a:r>
            <a:endParaRPr lang="nl-BE" sz="3600" b="1" dirty="0"/>
          </a:p>
        </p:txBody>
      </p:sp>
      <p:sp>
        <p:nvSpPr>
          <p:cNvPr id="3" name="Content Placeholder 2"/>
          <p:cNvSpPr>
            <a:spLocks noGrp="1"/>
          </p:cNvSpPr>
          <p:nvPr>
            <p:ph idx="1"/>
          </p:nvPr>
        </p:nvSpPr>
        <p:spPr>
          <a:xfrm>
            <a:off x="1765920" y="1340768"/>
            <a:ext cx="5542384" cy="2592288"/>
          </a:xfrm>
        </p:spPr>
        <p:txBody>
          <a:bodyPr/>
          <a:lstStyle/>
          <a:p>
            <a:r>
              <a:rPr lang="en-US" sz="2000" dirty="0"/>
              <a:t>Currently 72 ERT in the Belgian chapter</a:t>
            </a:r>
          </a:p>
          <a:p>
            <a:r>
              <a:rPr lang="en-US" sz="2000" dirty="0"/>
              <a:t>Board meeting of June 2019:</a:t>
            </a:r>
          </a:p>
          <a:p>
            <a:pPr lvl="1"/>
            <a:r>
              <a:rPr lang="en-US" sz="2000" dirty="0"/>
              <a:t>7 new applications approved</a:t>
            </a:r>
          </a:p>
          <a:p>
            <a:pPr lvl="1"/>
            <a:r>
              <a:rPr lang="en-US" sz="2000" dirty="0"/>
              <a:t>4 applications for renewal approved</a:t>
            </a:r>
          </a:p>
          <a:p>
            <a:r>
              <a:rPr lang="en-US" sz="2000" dirty="0"/>
              <a:t>Next  board meeting: June 2020</a:t>
            </a:r>
          </a:p>
          <a:p>
            <a:r>
              <a:rPr lang="en-US" sz="2000" dirty="0"/>
              <a:t>Visit </a:t>
            </a:r>
            <a:r>
              <a:rPr lang="en-US" sz="2000" dirty="0">
                <a:hlinkClick r:id="rId2"/>
              </a:rPr>
              <a:t>www.beltox.be</a:t>
            </a:r>
            <a:r>
              <a:rPr lang="en-US" sz="2000" dirty="0"/>
              <a:t> </a:t>
            </a:r>
            <a:endParaRPr lang="nl-BE" sz="20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3717032"/>
            <a:ext cx="4723727" cy="2952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6218</TotalTime>
  <Words>803</Words>
  <Application>Microsoft Office PowerPoint</Application>
  <PresentationFormat>Diavoorstelling (4:3)</PresentationFormat>
  <Paragraphs>122</Paragraphs>
  <Slides>11</Slides>
  <Notes>8</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11</vt:i4>
      </vt:variant>
    </vt:vector>
  </HeadingPairs>
  <TitlesOfParts>
    <vt:vector size="16" baseType="lpstr">
      <vt:lpstr>Arial</vt:lpstr>
      <vt:lpstr>Tahoma</vt:lpstr>
      <vt:lpstr>Times New Roman</vt:lpstr>
      <vt:lpstr>Default Design</vt:lpstr>
      <vt:lpstr>Photo Editor Photo</vt:lpstr>
      <vt:lpstr>PowerPoint-presentatie</vt:lpstr>
      <vt:lpstr>BelTox General Assembly 2019</vt:lpstr>
      <vt:lpstr>Activities 2019 (1) </vt:lpstr>
      <vt:lpstr>Activities 2019 (2) </vt:lpstr>
      <vt:lpstr>Planned Activities for 2020 (1) </vt:lpstr>
      <vt:lpstr>Planned Activities for 2020 (2) </vt:lpstr>
      <vt:lpstr>Financial Balance 2019</vt:lpstr>
      <vt:lpstr>Membership November 2019</vt:lpstr>
      <vt:lpstr>ERT 2019</vt:lpstr>
      <vt:lpstr>Why become a Member of BelTox? </vt:lpstr>
      <vt:lpstr>BelTox on social media </vt:lpstr>
    </vt:vector>
  </TitlesOfParts>
  <Company>BelTox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BelTox GA 08.12.2011</dc:title>
  <dc:creator>Ortega</dc:creator>
  <cp:lastModifiedBy>Mark Martens</cp:lastModifiedBy>
  <cp:revision>216</cp:revision>
  <cp:lastPrinted>2012-11-30T10:54:54Z</cp:lastPrinted>
  <dcterms:created xsi:type="dcterms:W3CDTF">2007-06-13T15:42:16Z</dcterms:created>
  <dcterms:modified xsi:type="dcterms:W3CDTF">2019-11-20T22:12:12Z</dcterms:modified>
</cp:coreProperties>
</file>